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07DCA-444D-4103-94F3-813A63EA46B6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EC67E-A49F-4D2D-B332-B0B10F00B1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093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C67E-A49F-4D2D-B332-B0B10F00B15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850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0 w 1000"/>
                <a:gd name="T1" fmla="*/ 484 h 1000"/>
                <a:gd name="T2" fmla="*/ 0 w 1000"/>
                <a:gd name="T3" fmla="*/ 484 h 1000"/>
                <a:gd name="T4" fmla="*/ 0 w 1000"/>
                <a:gd name="T5" fmla="*/ 0 h 1000"/>
                <a:gd name="T6" fmla="*/ 0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0 w 1000"/>
                <a:gd name="T3" fmla="*/ 0 h 1000"/>
                <a:gd name="T4" fmla="*/ 0 w 1000"/>
                <a:gd name="T5" fmla="*/ 310 h 1000"/>
                <a:gd name="T6" fmla="*/ 0 w 1000"/>
                <a:gd name="T7" fmla="*/ 31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8E6FC-1847-4B46-B75A-1228BBF3C3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17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7865D-B246-44A0-9489-1E6F291CA5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2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5E477-BF30-46D8-B467-1B9A1C2B18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42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033D-11A7-4045-906F-BB01DBFD4C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7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33659-09AE-42CA-ACE8-45AD251ED3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08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3045B-FA12-4F73-A56C-3C12021B81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29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DA30C-2A59-4796-8BF4-B33B73D226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560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8A7BB-F6F5-46F1-AEE9-3FA621B981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89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90238-E461-4A08-AC10-90E082AF9E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50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0EA53-2322-44CA-809D-680A4F0DA4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01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E63D8-95D5-42BE-8762-84A71F208D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51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240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s-CZ" sz="240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66036CF0-06FA-43C7-9FDF-3B92EC19D7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3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2147483647 w 1000"/>
              <a:gd name="T1" fmla="*/ 2147483647 h 1000"/>
              <a:gd name="T2" fmla="*/ 0 w 1000"/>
              <a:gd name="T3" fmla="*/ 2147483647 h 1000"/>
              <a:gd name="T4" fmla="*/ 0 w 1000"/>
              <a:gd name="T5" fmla="*/ 0 h 1000"/>
              <a:gd name="T6" fmla="*/ 2147483647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4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png"/><Relationship Id="rId3" Type="http://schemas.openxmlformats.org/officeDocument/2006/relationships/image" Target="../media/image3.wmf"/><Relationship Id="rId7" Type="http://schemas.openxmlformats.org/officeDocument/2006/relationships/image" Target="../media/image7.jpeg"/><Relationship Id="rId12" Type="http://schemas.openxmlformats.org/officeDocument/2006/relationships/image" Target="../media/image12.wmf"/><Relationship Id="rId17" Type="http://schemas.openxmlformats.org/officeDocument/2006/relationships/image" Target="../media/image17.png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wmf"/><Relationship Id="rId5" Type="http://schemas.openxmlformats.org/officeDocument/2006/relationships/image" Target="../media/image5.gi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gif"/><Relationship Id="rId9" Type="http://schemas.openxmlformats.org/officeDocument/2006/relationships/image" Target="../media/image9.jpeg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Rot="1" noChangeArrowheads="1"/>
          </p:cNvSpPr>
          <p:nvPr/>
        </p:nvSpPr>
        <p:spPr bwMode="auto">
          <a:xfrm>
            <a:off x="611188" y="1989138"/>
            <a:ext cx="76295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cs-CZ" sz="2400" dirty="0" err="1" smtClean="0">
                <a:latin typeface="Times New Roman" pitchFamily="18" charset="0"/>
              </a:rPr>
              <a:t>Hobbys</a:t>
            </a:r>
            <a:r>
              <a:rPr lang="cs-CZ" sz="2400" dirty="0" smtClean="0">
                <a:latin typeface="Times New Roman" pitchFamily="18" charset="0"/>
              </a:rPr>
              <a:t> </a:t>
            </a:r>
            <a:r>
              <a:rPr lang="cs-CZ" sz="2400" dirty="0" err="1" smtClean="0">
                <a:latin typeface="Times New Roman" pitchFamily="18" charset="0"/>
              </a:rPr>
              <a:t>und</a:t>
            </a:r>
            <a:r>
              <a:rPr lang="cs-CZ" sz="2400" dirty="0" smtClean="0">
                <a:latin typeface="Times New Roman" pitchFamily="18" charset="0"/>
              </a:rPr>
              <a:t> </a:t>
            </a:r>
            <a:r>
              <a:rPr lang="cs-CZ" sz="2400" dirty="0" err="1" smtClean="0">
                <a:latin typeface="Times New Roman" pitchFamily="18" charset="0"/>
              </a:rPr>
              <a:t>Tätigkeiten</a:t>
            </a:r>
            <a:r>
              <a:rPr lang="cs-CZ" sz="2400" dirty="0" smtClean="0">
                <a:latin typeface="Times New Roman" pitchFamily="18" charset="0"/>
              </a:rPr>
              <a:t> (Záliby a činnosti)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179388" y="187424"/>
            <a:ext cx="87137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 dirty="0" err="1">
                <a:latin typeface="Tahoma" pitchFamily="34" charset="0"/>
              </a:rPr>
              <a:t>Základní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škola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Bohutín</a:t>
            </a:r>
            <a:r>
              <a:rPr lang="en-US" sz="1400" dirty="0">
                <a:latin typeface="Tahoma" pitchFamily="34" charset="0"/>
              </a:rPr>
              <a:t>, </a:t>
            </a:r>
            <a:r>
              <a:rPr lang="en-US" sz="1400" dirty="0" err="1">
                <a:latin typeface="Tahoma" pitchFamily="34" charset="0"/>
              </a:rPr>
              <a:t>okres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Příbram</a:t>
            </a:r>
            <a:r>
              <a:rPr lang="cs-CZ" sz="1400" dirty="0">
                <a:latin typeface="Tahoma" pitchFamily="34" charset="0"/>
              </a:rPr>
              <a:t>                                   </a:t>
            </a:r>
            <a:r>
              <a:rPr lang="en-US" sz="1400" dirty="0" smtClean="0">
                <a:latin typeface="Tahoma" pitchFamily="34" charset="0"/>
              </a:rPr>
              <a:t>VY_3</a:t>
            </a:r>
            <a:r>
              <a:rPr lang="cs-CZ" sz="1400" dirty="0">
                <a:latin typeface="Tahoma" pitchFamily="34" charset="0"/>
              </a:rPr>
              <a:t>2</a:t>
            </a:r>
            <a:r>
              <a:rPr lang="en-US" sz="1400" dirty="0" smtClean="0">
                <a:latin typeface="Tahoma" pitchFamily="34" charset="0"/>
              </a:rPr>
              <a:t>_INOVACE</a:t>
            </a:r>
            <a:r>
              <a:rPr lang="cs-CZ" sz="1400" dirty="0" smtClean="0">
                <a:latin typeface="Tahoma" pitchFamily="34" charset="0"/>
              </a:rPr>
              <a:t>_CIJ16_Záliby a činnosti</a:t>
            </a:r>
            <a:endParaRPr lang="en-US" sz="1400" dirty="0">
              <a:latin typeface="Tahoma" pitchFamily="34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611188" y="4005263"/>
            <a:ext cx="194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b="1">
                <a:solidFill>
                  <a:srgbClr val="000000"/>
                </a:solidFill>
                <a:cs typeface="Arial" charset="0"/>
              </a:rPr>
              <a:t>Autor materiálu:</a:t>
            </a:r>
          </a:p>
        </p:txBody>
      </p: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2484438" y="4005263"/>
            <a:ext cx="192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0000"/>
                </a:solidFill>
                <a:cs typeface="Arial" charset="0"/>
              </a:rPr>
              <a:t>Mgr. Pavel Hájek</a:t>
            </a:r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250825" y="4365625"/>
            <a:ext cx="7848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cs typeface="Arial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cs typeface="Arial" charset="0"/>
              </a:rPr>
              <a:t>Jakékoliv další používání podléhá autorskému zákonu.</a:t>
            </a:r>
          </a:p>
        </p:txBody>
      </p:sp>
      <p:sp>
        <p:nvSpPr>
          <p:cNvPr id="3079" name="Rectangle 10"/>
          <p:cNvSpPr>
            <a:spLocks noChangeArrowheads="1"/>
          </p:cNvSpPr>
          <p:nvPr/>
        </p:nvSpPr>
        <p:spPr bwMode="auto">
          <a:xfrm>
            <a:off x="611188" y="4868863"/>
            <a:ext cx="60817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1000" b="1">
                <a:solidFill>
                  <a:srgbClr val="000000"/>
                </a:solidFill>
                <a:cs typeface="Arial" charset="0"/>
              </a:rPr>
              <a:t>Tento</a:t>
            </a:r>
            <a:r>
              <a:rPr lang="cs-CZ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1000" b="1">
                <a:solidFill>
                  <a:srgbClr val="000000"/>
                </a:solidFill>
                <a:cs typeface="Arial" charset="0"/>
              </a:rPr>
              <a:t>výukový materiál vznikl v rámci Operačního programu Vzdělání pro konkurenceschopnost</a:t>
            </a:r>
            <a:r>
              <a:rPr lang="cs-CZ" b="1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pic>
        <p:nvPicPr>
          <p:cNvPr id="308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516563"/>
            <a:ext cx="5257800" cy="107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ovéPole 3"/>
          <p:cNvSpPr txBox="1">
            <a:spLocks noChangeArrowheads="1"/>
          </p:cNvSpPr>
          <p:nvPr/>
        </p:nvSpPr>
        <p:spPr bwMode="auto">
          <a:xfrm>
            <a:off x="1187450" y="98107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4099" name="TextovéPole 2"/>
          <p:cNvSpPr txBox="1">
            <a:spLocks noChangeArrowheads="1"/>
          </p:cNvSpPr>
          <p:nvPr/>
        </p:nvSpPr>
        <p:spPr bwMode="auto">
          <a:xfrm>
            <a:off x="621506" y="2235200"/>
            <a:ext cx="10054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 dirty="0" smtClean="0"/>
              <a:t>zpívat</a:t>
            </a:r>
            <a:endParaRPr lang="cs-CZ" sz="2400" dirty="0"/>
          </a:p>
        </p:txBody>
      </p:sp>
      <p:sp>
        <p:nvSpPr>
          <p:cNvPr id="4100" name="TextovéPole 1"/>
          <p:cNvSpPr txBox="1">
            <a:spLocks noChangeArrowheads="1"/>
          </p:cNvSpPr>
          <p:nvPr/>
        </p:nvSpPr>
        <p:spPr bwMode="auto">
          <a:xfrm>
            <a:off x="621506" y="2697162"/>
            <a:ext cx="1809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fotografovat</a:t>
            </a:r>
          </a:p>
        </p:txBody>
      </p:sp>
      <p:sp>
        <p:nvSpPr>
          <p:cNvPr id="4101" name="TextovéPole 2"/>
          <p:cNvSpPr txBox="1">
            <a:spLocks noChangeArrowheads="1"/>
          </p:cNvSpPr>
          <p:nvPr/>
        </p:nvSpPr>
        <p:spPr bwMode="auto">
          <a:xfrm>
            <a:off x="615156" y="3152775"/>
            <a:ext cx="7667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vařit</a:t>
            </a:r>
          </a:p>
        </p:txBody>
      </p:sp>
      <p:sp>
        <p:nvSpPr>
          <p:cNvPr id="4102" name="TextovéPole 3"/>
          <p:cNvSpPr txBox="1">
            <a:spLocks noChangeArrowheads="1"/>
          </p:cNvSpPr>
          <p:nvPr/>
        </p:nvSpPr>
        <p:spPr bwMode="auto">
          <a:xfrm>
            <a:off x="615156" y="3614737"/>
            <a:ext cx="1349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tancovat</a:t>
            </a:r>
          </a:p>
        </p:txBody>
      </p:sp>
      <p:sp>
        <p:nvSpPr>
          <p:cNvPr id="4103" name="TextovéPole 4"/>
          <p:cNvSpPr txBox="1">
            <a:spLocks noChangeArrowheads="1"/>
          </p:cNvSpPr>
          <p:nvPr/>
        </p:nvSpPr>
        <p:spPr bwMode="auto">
          <a:xfrm>
            <a:off x="621506" y="4076700"/>
            <a:ext cx="23590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jít na procházku</a:t>
            </a:r>
          </a:p>
        </p:txBody>
      </p:sp>
      <p:sp>
        <p:nvSpPr>
          <p:cNvPr id="4104" name="TextovéPole 5"/>
          <p:cNvSpPr txBox="1">
            <a:spLocks noChangeArrowheads="1"/>
          </p:cNvSpPr>
          <p:nvPr/>
        </p:nvSpPr>
        <p:spPr bwMode="auto">
          <a:xfrm>
            <a:off x="615156" y="4537075"/>
            <a:ext cx="1982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jezdit na kole</a:t>
            </a:r>
          </a:p>
        </p:txBody>
      </p:sp>
      <p:sp>
        <p:nvSpPr>
          <p:cNvPr id="4105" name="TextovéPole 6"/>
          <p:cNvSpPr txBox="1">
            <a:spLocks noChangeArrowheads="1"/>
          </p:cNvSpPr>
          <p:nvPr/>
        </p:nvSpPr>
        <p:spPr bwMode="auto">
          <a:xfrm>
            <a:off x="621506" y="4999037"/>
            <a:ext cx="2547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koukat na televizi</a:t>
            </a:r>
          </a:p>
        </p:txBody>
      </p:sp>
      <p:sp>
        <p:nvSpPr>
          <p:cNvPr id="4106" name="TextovéPole 7"/>
          <p:cNvSpPr txBox="1">
            <a:spLocks noChangeArrowheads="1"/>
          </p:cNvSpPr>
          <p:nvPr/>
        </p:nvSpPr>
        <p:spPr bwMode="auto">
          <a:xfrm>
            <a:off x="615156" y="5461000"/>
            <a:ext cx="1108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počítat</a:t>
            </a:r>
          </a:p>
        </p:txBody>
      </p:sp>
      <p:sp>
        <p:nvSpPr>
          <p:cNvPr id="4107" name="TextovéPole 8"/>
          <p:cNvSpPr txBox="1">
            <a:spLocks noChangeArrowheads="1"/>
          </p:cNvSpPr>
          <p:nvPr/>
        </p:nvSpPr>
        <p:spPr bwMode="auto">
          <a:xfrm>
            <a:off x="621506" y="5922962"/>
            <a:ext cx="1263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 dirty="0"/>
              <a:t>malovat</a:t>
            </a:r>
          </a:p>
        </p:txBody>
      </p:sp>
      <p:sp>
        <p:nvSpPr>
          <p:cNvPr id="4108" name="TextovéPole 3"/>
          <p:cNvSpPr txBox="1">
            <a:spLocks noChangeArrowheads="1"/>
          </p:cNvSpPr>
          <p:nvPr/>
        </p:nvSpPr>
        <p:spPr bwMode="auto">
          <a:xfrm>
            <a:off x="1" y="272157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3200" dirty="0" smtClean="0">
                <a:solidFill>
                  <a:srgbClr val="C00000"/>
                </a:solidFill>
              </a:rPr>
              <a:t>SCHREIBE INS </a:t>
            </a:r>
            <a:r>
              <a:rPr lang="cs-CZ" sz="3200" dirty="0" smtClean="0">
                <a:solidFill>
                  <a:srgbClr val="C00000"/>
                </a:solidFill>
              </a:rPr>
              <a:t>HEFT EIN</a:t>
            </a:r>
            <a:endParaRPr lang="cs-CZ" sz="3200" dirty="0" smtClean="0">
              <a:solidFill>
                <a:srgbClr val="C00000"/>
              </a:solidFill>
            </a:endParaRPr>
          </a:p>
          <a:p>
            <a:pPr algn="ctr" eaLnBrk="1" hangingPunct="1"/>
            <a:r>
              <a:rPr lang="cs-CZ" sz="3200" dirty="0" smtClean="0">
                <a:solidFill>
                  <a:srgbClr val="C00000"/>
                </a:solidFill>
              </a:rPr>
              <a:t>ZAPIŠ DO </a:t>
            </a:r>
            <a:r>
              <a:rPr lang="cs-CZ" sz="3200" dirty="0">
                <a:solidFill>
                  <a:srgbClr val="C00000"/>
                </a:solidFill>
              </a:rPr>
              <a:t>SEŠITU</a:t>
            </a:r>
          </a:p>
        </p:txBody>
      </p:sp>
      <p:sp>
        <p:nvSpPr>
          <p:cNvPr id="3" name="Obdélník 2"/>
          <p:cNvSpPr/>
          <p:nvPr/>
        </p:nvSpPr>
        <p:spPr>
          <a:xfrm>
            <a:off x="1029159" y="1556792"/>
            <a:ext cx="7278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 err="1">
                <a:latin typeface="Times New Roman" pitchFamily="18" charset="0"/>
              </a:rPr>
              <a:t>Hobbys</a:t>
            </a:r>
            <a:r>
              <a:rPr lang="cs-CZ" sz="3200" dirty="0">
                <a:latin typeface="Times New Roman" pitchFamily="18" charset="0"/>
              </a:rPr>
              <a:t> </a:t>
            </a:r>
            <a:r>
              <a:rPr lang="cs-CZ" sz="3200" dirty="0" err="1">
                <a:latin typeface="Times New Roman" pitchFamily="18" charset="0"/>
              </a:rPr>
              <a:t>und</a:t>
            </a:r>
            <a:r>
              <a:rPr lang="cs-CZ" sz="3200" dirty="0">
                <a:latin typeface="Times New Roman" pitchFamily="18" charset="0"/>
              </a:rPr>
              <a:t> </a:t>
            </a:r>
            <a:r>
              <a:rPr lang="cs-CZ" sz="3200" dirty="0" err="1">
                <a:latin typeface="Times New Roman" pitchFamily="18" charset="0"/>
              </a:rPr>
              <a:t>Tätigkeiten</a:t>
            </a:r>
            <a:r>
              <a:rPr lang="cs-CZ" sz="3200" dirty="0">
                <a:latin typeface="Times New Roman" pitchFamily="18" charset="0"/>
              </a:rPr>
              <a:t> (Záliby a činnosti)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ovéPole 1"/>
          <p:cNvSpPr txBox="1">
            <a:spLocks noChangeArrowheads="1"/>
          </p:cNvSpPr>
          <p:nvPr/>
        </p:nvSpPr>
        <p:spPr bwMode="auto">
          <a:xfrm>
            <a:off x="1012825" y="1512093"/>
            <a:ext cx="661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číst</a:t>
            </a:r>
          </a:p>
        </p:txBody>
      </p:sp>
      <p:sp>
        <p:nvSpPr>
          <p:cNvPr id="5123" name="TextovéPole 2"/>
          <p:cNvSpPr txBox="1">
            <a:spLocks noChangeArrowheads="1"/>
          </p:cNvSpPr>
          <p:nvPr/>
        </p:nvSpPr>
        <p:spPr bwMode="auto">
          <a:xfrm>
            <a:off x="1012825" y="1974056"/>
            <a:ext cx="1811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hrát domino</a:t>
            </a:r>
          </a:p>
        </p:txBody>
      </p:sp>
      <p:sp>
        <p:nvSpPr>
          <p:cNvPr id="5124" name="TextovéPole 3"/>
          <p:cNvSpPr txBox="1">
            <a:spLocks noChangeArrowheads="1"/>
          </p:cNvSpPr>
          <p:nvPr/>
        </p:nvSpPr>
        <p:spPr bwMode="auto">
          <a:xfrm>
            <a:off x="1012825" y="2436018"/>
            <a:ext cx="19637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hrát na klavír</a:t>
            </a:r>
          </a:p>
        </p:txBody>
      </p:sp>
      <p:sp>
        <p:nvSpPr>
          <p:cNvPr id="5125" name="TextovéPole 4"/>
          <p:cNvSpPr txBox="1">
            <a:spLocks noChangeArrowheads="1"/>
          </p:cNvSpPr>
          <p:nvPr/>
        </p:nvSpPr>
        <p:spPr bwMode="auto">
          <a:xfrm>
            <a:off x="1012825" y="2924968"/>
            <a:ext cx="1450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 dirty="0"/>
              <a:t>hrát tenis</a:t>
            </a:r>
          </a:p>
        </p:txBody>
      </p:sp>
      <p:sp>
        <p:nvSpPr>
          <p:cNvPr id="5126" name="TextovéPole 5"/>
          <p:cNvSpPr txBox="1">
            <a:spLocks noChangeArrowheads="1"/>
          </p:cNvSpPr>
          <p:nvPr/>
        </p:nvSpPr>
        <p:spPr bwMode="auto">
          <a:xfrm>
            <a:off x="985837" y="3386931"/>
            <a:ext cx="1520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dělat judo</a:t>
            </a:r>
          </a:p>
        </p:txBody>
      </p:sp>
      <p:sp>
        <p:nvSpPr>
          <p:cNvPr id="5127" name="TextovéPole 7"/>
          <p:cNvSpPr txBox="1">
            <a:spLocks noChangeArrowheads="1"/>
          </p:cNvSpPr>
          <p:nvPr/>
        </p:nvSpPr>
        <p:spPr bwMode="auto">
          <a:xfrm>
            <a:off x="1020762" y="3853656"/>
            <a:ext cx="1554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hrát fotbal</a:t>
            </a:r>
          </a:p>
        </p:txBody>
      </p:sp>
      <p:sp>
        <p:nvSpPr>
          <p:cNvPr id="5128" name="TextovéPole 1"/>
          <p:cNvSpPr txBox="1">
            <a:spLocks noChangeArrowheads="1"/>
          </p:cNvSpPr>
          <p:nvPr/>
        </p:nvSpPr>
        <p:spPr bwMode="auto">
          <a:xfrm>
            <a:off x="1030287" y="4315618"/>
            <a:ext cx="766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psát</a:t>
            </a:r>
          </a:p>
        </p:txBody>
      </p:sp>
      <p:sp>
        <p:nvSpPr>
          <p:cNvPr id="5129" name="TextovéPole 2"/>
          <p:cNvSpPr txBox="1">
            <a:spLocks noChangeArrowheads="1"/>
          </p:cNvSpPr>
          <p:nvPr/>
        </p:nvSpPr>
        <p:spPr bwMode="auto">
          <a:xfrm>
            <a:off x="995362" y="4777581"/>
            <a:ext cx="1604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hrát šachy</a:t>
            </a:r>
          </a:p>
        </p:txBody>
      </p:sp>
      <p:sp>
        <p:nvSpPr>
          <p:cNvPr id="5130" name="TextovéPole 3"/>
          <p:cNvSpPr txBox="1">
            <a:spLocks noChangeArrowheads="1"/>
          </p:cNvSpPr>
          <p:nvPr/>
        </p:nvSpPr>
        <p:spPr bwMode="auto">
          <a:xfrm>
            <a:off x="998537" y="5239543"/>
            <a:ext cx="1466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/>
              <a:t>hrát karty</a:t>
            </a:r>
          </a:p>
        </p:txBody>
      </p:sp>
      <p:sp>
        <p:nvSpPr>
          <p:cNvPr id="5131" name="TextovéPole 5"/>
          <p:cNvSpPr txBox="1">
            <a:spLocks noChangeArrowheads="1"/>
          </p:cNvSpPr>
          <p:nvPr/>
        </p:nvSpPr>
        <p:spPr bwMode="auto">
          <a:xfrm>
            <a:off x="-13257" y="5852103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2400" dirty="0" smtClean="0">
                <a:solidFill>
                  <a:srgbClr val="C00000"/>
                </a:solidFill>
              </a:rPr>
              <a:t>ERGÄNZE AUS DER FOLGENDEN SEITE DIE ÜBERSETZUNG</a:t>
            </a:r>
          </a:p>
          <a:p>
            <a:pPr algn="ctr" eaLnBrk="1" hangingPunct="1"/>
            <a:r>
              <a:rPr lang="cs-CZ" sz="2400" dirty="0" smtClean="0">
                <a:solidFill>
                  <a:srgbClr val="C00000"/>
                </a:solidFill>
              </a:rPr>
              <a:t>Z </a:t>
            </a:r>
            <a:r>
              <a:rPr lang="cs-CZ" sz="2400" dirty="0">
                <a:solidFill>
                  <a:srgbClr val="C00000"/>
                </a:solidFill>
              </a:rPr>
              <a:t>NÁSLEDUJÍCÍ STRÁNKY </a:t>
            </a:r>
            <a:r>
              <a:rPr lang="cs-CZ" sz="2400" dirty="0" smtClean="0">
                <a:solidFill>
                  <a:srgbClr val="C00000"/>
                </a:solidFill>
              </a:rPr>
              <a:t>DOPLŇ PŘEKLAD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5132" name="TextovéPole 7"/>
          <p:cNvSpPr txBox="1">
            <a:spLocks noChangeArrowheads="1"/>
          </p:cNvSpPr>
          <p:nvPr/>
        </p:nvSpPr>
        <p:spPr bwMode="auto">
          <a:xfrm>
            <a:off x="3230563" y="519113"/>
            <a:ext cx="209147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400" dirty="0" smtClean="0">
                <a:solidFill>
                  <a:srgbClr val="C00000"/>
                </a:solidFill>
              </a:rPr>
              <a:t>SETZE FORT</a:t>
            </a:r>
          </a:p>
          <a:p>
            <a:pPr eaLnBrk="1" hangingPunct="1"/>
            <a:r>
              <a:rPr lang="cs-CZ" sz="2400" dirty="0" smtClean="0">
                <a:solidFill>
                  <a:srgbClr val="C00000"/>
                </a:solidFill>
              </a:rPr>
              <a:t>POKRAČUJ</a:t>
            </a:r>
            <a:endParaRPr lang="cs-CZ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08050"/>
            <a:ext cx="7158037" cy="601663"/>
          </a:xfrm>
        </p:spPr>
        <p:txBody>
          <a:bodyPr/>
          <a:lstStyle/>
          <a:p>
            <a:pPr eaLnBrk="1" hangingPunct="1"/>
            <a:r>
              <a:rPr lang="cs-CZ" sz="2800" smtClean="0"/>
              <a:t>Ausgewählte Hobbys und Tätigkeiten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8610600" cy="522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2400" dirty="0" err="1" smtClean="0"/>
              <a:t>Fußball</a:t>
            </a:r>
            <a:r>
              <a:rPr lang="cs-CZ" sz="2400" dirty="0" smtClean="0"/>
              <a:t> </a:t>
            </a:r>
            <a:r>
              <a:rPr lang="cs-CZ" sz="2400" dirty="0" err="1" smtClean="0"/>
              <a:t>spielen</a:t>
            </a:r>
            <a:r>
              <a:rPr lang="cs-CZ" sz="2400" dirty="0" smtClean="0"/>
              <a:t> 	Judo machen	</a:t>
            </a:r>
            <a:r>
              <a:rPr lang="cs-CZ" sz="2400" dirty="0" err="1" smtClean="0"/>
              <a:t>Tennis</a:t>
            </a:r>
            <a:r>
              <a:rPr lang="cs-CZ" sz="2400" dirty="0" smtClean="0"/>
              <a:t> </a:t>
            </a:r>
            <a:r>
              <a:rPr lang="cs-CZ" sz="2400" dirty="0" err="1" smtClean="0"/>
              <a:t>spielen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dirty="0" err="1" smtClean="0"/>
              <a:t>Klavier</a:t>
            </a:r>
            <a:r>
              <a:rPr lang="cs-CZ" sz="2400" dirty="0" smtClean="0"/>
              <a:t> </a:t>
            </a:r>
            <a:r>
              <a:rPr lang="cs-CZ" sz="2400" dirty="0" err="1" smtClean="0"/>
              <a:t>spielen</a:t>
            </a:r>
            <a:r>
              <a:rPr lang="cs-CZ" sz="2400" dirty="0" smtClean="0"/>
              <a:t>	</a:t>
            </a:r>
            <a:r>
              <a:rPr lang="cs-CZ" sz="2400" dirty="0" err="1" smtClean="0"/>
              <a:t>schreiben</a:t>
            </a:r>
            <a:r>
              <a:rPr lang="cs-CZ" sz="2400" dirty="0" smtClean="0"/>
              <a:t>		</a:t>
            </a:r>
            <a:r>
              <a:rPr lang="cs-CZ" sz="2400" dirty="0" err="1" smtClean="0"/>
              <a:t>Schach</a:t>
            </a:r>
            <a:r>
              <a:rPr lang="cs-CZ" sz="2400" dirty="0" smtClean="0"/>
              <a:t> </a:t>
            </a:r>
            <a:r>
              <a:rPr lang="cs-CZ" sz="2400" dirty="0" err="1" smtClean="0"/>
              <a:t>spielen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dirty="0" err="1" smtClean="0"/>
              <a:t>Karten</a:t>
            </a:r>
            <a:r>
              <a:rPr lang="cs-CZ" sz="2400" dirty="0" smtClean="0"/>
              <a:t> </a:t>
            </a:r>
            <a:r>
              <a:rPr lang="cs-CZ" sz="2400" dirty="0" err="1" smtClean="0"/>
              <a:t>spielen</a:t>
            </a:r>
            <a:r>
              <a:rPr lang="cs-CZ" sz="2400" dirty="0" smtClean="0"/>
              <a:t>	Domino </a:t>
            </a:r>
            <a:r>
              <a:rPr lang="cs-CZ" sz="2400" dirty="0" err="1" smtClean="0"/>
              <a:t>spielen</a:t>
            </a:r>
            <a:r>
              <a:rPr lang="cs-CZ" sz="2400" dirty="0" smtClean="0"/>
              <a:t>		</a:t>
            </a:r>
            <a:r>
              <a:rPr lang="cs-CZ" sz="2400" dirty="0" err="1" smtClean="0"/>
              <a:t>lesen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dirty="0" err="1" smtClean="0"/>
              <a:t>malen</a:t>
            </a:r>
            <a:r>
              <a:rPr lang="cs-CZ" sz="2400" dirty="0" smtClean="0"/>
              <a:t>			</a:t>
            </a:r>
            <a:r>
              <a:rPr lang="cs-CZ" sz="2400" dirty="0" err="1" smtClean="0"/>
              <a:t>rechnen</a:t>
            </a:r>
            <a:r>
              <a:rPr lang="cs-CZ" sz="2400" dirty="0" smtClean="0"/>
              <a:t>		</a:t>
            </a:r>
            <a:r>
              <a:rPr lang="cs-CZ" sz="2400" dirty="0" err="1" smtClean="0"/>
              <a:t>fernsehen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dirty="0" smtClean="0"/>
              <a:t>Rad </a:t>
            </a:r>
            <a:r>
              <a:rPr lang="cs-CZ" sz="2400" dirty="0" err="1" smtClean="0"/>
              <a:t>fahren</a:t>
            </a:r>
            <a:r>
              <a:rPr lang="cs-CZ" sz="2400" dirty="0" smtClean="0"/>
              <a:t>		</a:t>
            </a:r>
            <a:r>
              <a:rPr lang="cs-CZ" sz="2400" dirty="0" err="1" smtClean="0"/>
              <a:t>spazieren</a:t>
            </a:r>
            <a:r>
              <a:rPr lang="cs-CZ" sz="2400" dirty="0" smtClean="0"/>
              <a:t> </a:t>
            </a:r>
            <a:r>
              <a:rPr lang="cs-CZ" sz="2400" dirty="0" err="1" smtClean="0"/>
              <a:t>gehen</a:t>
            </a:r>
            <a:r>
              <a:rPr lang="cs-CZ" sz="2400" dirty="0" smtClean="0"/>
              <a:t>		</a:t>
            </a:r>
            <a:r>
              <a:rPr lang="cs-CZ" sz="2400" dirty="0" err="1" smtClean="0"/>
              <a:t>tanzen</a:t>
            </a: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endParaRPr lang="cs-CZ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dirty="0" err="1" smtClean="0"/>
              <a:t>kochen</a:t>
            </a:r>
            <a:r>
              <a:rPr lang="cs-CZ" sz="2400" dirty="0" smtClean="0"/>
              <a:t>		</a:t>
            </a:r>
            <a:r>
              <a:rPr lang="cs-CZ" sz="2400" dirty="0" err="1" smtClean="0"/>
              <a:t>fotografieren</a:t>
            </a:r>
            <a:r>
              <a:rPr lang="cs-CZ" sz="2400" dirty="0" smtClean="0"/>
              <a:t>		</a:t>
            </a:r>
            <a:r>
              <a:rPr lang="cs-CZ" sz="2400" dirty="0" err="1" smtClean="0"/>
              <a:t>singen</a:t>
            </a:r>
            <a:r>
              <a:rPr lang="cs-CZ" sz="2800" dirty="0" smtClean="0"/>
              <a:t>	</a:t>
            </a:r>
          </a:p>
        </p:txBody>
      </p:sp>
      <p:pic>
        <p:nvPicPr>
          <p:cNvPr id="6148" name="Picture 4" descr="j029976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628775"/>
            <a:ext cx="576263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MC900079253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628775"/>
            <a:ext cx="56197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0" descr="MM900236518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420938"/>
            <a:ext cx="50958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MM90028667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2366963"/>
            <a:ext cx="792163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7" descr="MP90039927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284538"/>
            <a:ext cx="52705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9" descr="MP900403698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284538"/>
            <a:ext cx="6381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20" descr="MC900351260[1]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1628775"/>
            <a:ext cx="65087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22" descr="MP900289307[1]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349500"/>
            <a:ext cx="66198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25" descr="MC900440424[1]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3284538"/>
            <a:ext cx="833437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26" descr="MC900237555[1]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005263"/>
            <a:ext cx="838200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28" descr="MC900281714[1]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05263"/>
            <a:ext cx="511175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29" descr="MC900347233[1]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221163"/>
            <a:ext cx="10287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31" descr="MC900281078[1]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5084763"/>
            <a:ext cx="893763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35" descr="MC900295650[1]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5013325"/>
            <a:ext cx="8318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36" descr="MC900434423[1]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084763"/>
            <a:ext cx="901700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39" descr="MC900436328[1]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080125"/>
            <a:ext cx="7778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40" descr="MC900441336[1]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876925"/>
            <a:ext cx="9810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41" descr="MC900408030[1]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805488"/>
            <a:ext cx="69215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-11113"/>
            <a:ext cx="7158038" cy="1412876"/>
          </a:xfrm>
        </p:spPr>
        <p:txBody>
          <a:bodyPr/>
          <a:lstStyle/>
          <a:p>
            <a:pPr eaLnBrk="1" hangingPunct="1"/>
            <a:r>
              <a:rPr lang="cs-CZ" sz="3200" smtClean="0"/>
              <a:t>Das Modalverb möchten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04025" y="1628775"/>
            <a:ext cx="1979613" cy="5013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Fußball</a:t>
            </a:r>
            <a:r>
              <a:rPr lang="cs-CZ" sz="1800" dirty="0" smtClean="0"/>
              <a:t>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Judo machen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Tennis</a:t>
            </a:r>
            <a:r>
              <a:rPr lang="cs-CZ" sz="1800" dirty="0" smtClean="0"/>
              <a:t>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Klavier</a:t>
            </a:r>
            <a:r>
              <a:rPr lang="cs-CZ" sz="1800" dirty="0" smtClean="0"/>
              <a:t>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schreiben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Schach</a:t>
            </a:r>
            <a:r>
              <a:rPr lang="cs-CZ" sz="1800" dirty="0" smtClean="0"/>
              <a:t>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Karten</a:t>
            </a:r>
            <a:r>
              <a:rPr lang="cs-CZ" sz="1800" dirty="0" smtClean="0"/>
              <a:t>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Domino </a:t>
            </a:r>
            <a:r>
              <a:rPr lang="cs-CZ" sz="1800" dirty="0" err="1" smtClean="0"/>
              <a:t>spielen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lesen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malen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rechnen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fernsehen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Rad </a:t>
            </a:r>
            <a:r>
              <a:rPr lang="cs-CZ" sz="1800" dirty="0" err="1" smtClean="0"/>
              <a:t>fahren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spazieren</a:t>
            </a:r>
            <a:r>
              <a:rPr lang="cs-CZ" sz="1800" dirty="0" smtClean="0"/>
              <a:t> </a:t>
            </a:r>
            <a:r>
              <a:rPr lang="cs-CZ" sz="1800" dirty="0" err="1" smtClean="0"/>
              <a:t>gehen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tanzen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kochen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fotografieren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err="1" smtClean="0"/>
              <a:t>singen</a:t>
            </a:r>
            <a:r>
              <a:rPr lang="cs-CZ" sz="1400" dirty="0" smtClean="0"/>
              <a:t>	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26988" y="1635125"/>
            <a:ext cx="6659562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b="1" u="sng" dirty="0"/>
              <a:t>Přečti se správnou výslovností a přelož:</a:t>
            </a:r>
          </a:p>
          <a:p>
            <a:pPr eaLnBrk="1" hangingPunct="1"/>
            <a:endParaRPr lang="cs-CZ" dirty="0"/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Ich</a:t>
            </a:r>
            <a:r>
              <a:rPr lang="cs-CZ" sz="2000" dirty="0"/>
              <a:t> </a:t>
            </a:r>
            <a:r>
              <a:rPr lang="cs-CZ" sz="2000" dirty="0" err="1"/>
              <a:t>möchte</a:t>
            </a:r>
            <a:r>
              <a:rPr lang="cs-CZ" sz="2000" dirty="0"/>
              <a:t> Rad </a:t>
            </a:r>
            <a:r>
              <a:rPr lang="cs-CZ" sz="2000" dirty="0" err="1"/>
              <a:t>fahren</a:t>
            </a:r>
            <a:r>
              <a:rPr lang="cs-CZ" sz="2000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Du</a:t>
            </a:r>
            <a:r>
              <a:rPr lang="cs-CZ" sz="2000" dirty="0"/>
              <a:t> </a:t>
            </a:r>
            <a:r>
              <a:rPr lang="cs-CZ" sz="2000" dirty="0" err="1"/>
              <a:t>möchtest</a:t>
            </a:r>
            <a:r>
              <a:rPr lang="cs-CZ" sz="2000" dirty="0"/>
              <a:t> </a:t>
            </a:r>
            <a:r>
              <a:rPr lang="cs-CZ" sz="2000" dirty="0" err="1"/>
              <a:t>lesen</a:t>
            </a:r>
            <a:r>
              <a:rPr lang="cs-CZ" sz="2000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/>
              <a:t>Er </a:t>
            </a:r>
            <a:r>
              <a:rPr lang="cs-CZ" sz="2000" dirty="0" err="1"/>
              <a:t>möchte</a:t>
            </a:r>
            <a:r>
              <a:rPr lang="cs-CZ" sz="2000" dirty="0"/>
              <a:t> </a:t>
            </a:r>
            <a:r>
              <a:rPr lang="cs-CZ" sz="2000" dirty="0" err="1"/>
              <a:t>kochen</a:t>
            </a:r>
            <a:r>
              <a:rPr lang="cs-CZ" sz="2000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Sie</a:t>
            </a:r>
            <a:r>
              <a:rPr lang="cs-CZ" sz="2000" dirty="0"/>
              <a:t> </a:t>
            </a:r>
            <a:r>
              <a:rPr lang="cs-CZ" sz="2000" dirty="0" err="1"/>
              <a:t>möchte</a:t>
            </a:r>
            <a:r>
              <a:rPr lang="cs-CZ" sz="2000" dirty="0"/>
              <a:t> </a:t>
            </a:r>
            <a:r>
              <a:rPr lang="cs-CZ" sz="2000" dirty="0" err="1"/>
              <a:t>singen</a:t>
            </a:r>
            <a:r>
              <a:rPr lang="cs-CZ" sz="2000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/>
              <a:t>Es </a:t>
            </a:r>
            <a:r>
              <a:rPr lang="cs-CZ" sz="2000" dirty="0" err="1"/>
              <a:t>möchte</a:t>
            </a:r>
            <a:r>
              <a:rPr lang="cs-CZ" sz="2000" dirty="0"/>
              <a:t> </a:t>
            </a:r>
            <a:r>
              <a:rPr lang="cs-CZ" sz="2000" dirty="0" err="1"/>
              <a:t>malen</a:t>
            </a:r>
            <a:r>
              <a:rPr lang="cs-CZ" sz="2000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Wir</a:t>
            </a:r>
            <a:r>
              <a:rPr lang="cs-CZ" sz="2000" dirty="0"/>
              <a:t> </a:t>
            </a:r>
            <a:r>
              <a:rPr lang="cs-CZ" sz="2000" dirty="0" err="1"/>
              <a:t>möchten</a:t>
            </a:r>
            <a:r>
              <a:rPr lang="cs-CZ" sz="2000" dirty="0"/>
              <a:t> </a:t>
            </a:r>
            <a:r>
              <a:rPr lang="cs-CZ" sz="2000" dirty="0" err="1"/>
              <a:t>Karten</a:t>
            </a:r>
            <a:r>
              <a:rPr lang="cs-CZ" sz="2000" dirty="0"/>
              <a:t> </a:t>
            </a:r>
            <a:r>
              <a:rPr lang="cs-CZ" sz="2000" dirty="0" err="1"/>
              <a:t>spielen</a:t>
            </a:r>
            <a:r>
              <a:rPr lang="cs-CZ" sz="2000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Ihr</a:t>
            </a:r>
            <a:r>
              <a:rPr lang="cs-CZ" sz="2000" dirty="0"/>
              <a:t> </a:t>
            </a:r>
            <a:r>
              <a:rPr lang="cs-CZ" sz="2000" dirty="0" err="1"/>
              <a:t>möchtet</a:t>
            </a:r>
            <a:r>
              <a:rPr lang="cs-CZ" sz="2000" dirty="0"/>
              <a:t> </a:t>
            </a:r>
            <a:r>
              <a:rPr lang="cs-CZ" sz="2000" dirty="0" err="1"/>
              <a:t>fernsehen</a:t>
            </a:r>
            <a:r>
              <a:rPr lang="cs-CZ" sz="2000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cs-CZ" sz="2000" dirty="0" err="1"/>
              <a:t>Sie</a:t>
            </a:r>
            <a:r>
              <a:rPr lang="cs-CZ" sz="2000" dirty="0"/>
              <a:t> </a:t>
            </a:r>
            <a:r>
              <a:rPr lang="cs-CZ" sz="2000" dirty="0" err="1"/>
              <a:t>möchten</a:t>
            </a:r>
            <a:r>
              <a:rPr lang="cs-CZ" sz="2000" dirty="0"/>
              <a:t> </a:t>
            </a:r>
            <a:r>
              <a:rPr lang="cs-CZ" sz="2000" dirty="0" err="1"/>
              <a:t>Tennis</a:t>
            </a:r>
            <a:r>
              <a:rPr lang="cs-CZ" sz="2000" dirty="0"/>
              <a:t> </a:t>
            </a:r>
            <a:r>
              <a:rPr lang="cs-CZ" sz="2000" dirty="0" err="1"/>
              <a:t>spielen</a:t>
            </a:r>
            <a:r>
              <a:rPr lang="cs-CZ" sz="2000" dirty="0"/>
              <a:t>.</a:t>
            </a:r>
          </a:p>
          <a:p>
            <a:pPr eaLnBrk="1" hangingPunct="1"/>
            <a:endParaRPr lang="cs-CZ" sz="2000" dirty="0"/>
          </a:p>
          <a:p>
            <a:pPr eaLnBrk="1" hangingPunct="1"/>
            <a:endParaRPr lang="cs-CZ" dirty="0"/>
          </a:p>
          <a:p>
            <a:pPr eaLnBrk="1" hangingPunct="1"/>
            <a:r>
              <a:rPr lang="cs-CZ" b="1" u="sng" dirty="0"/>
              <a:t>Tvoř podle vzorů podobné příklady</a:t>
            </a:r>
            <a:r>
              <a:rPr lang="cs-CZ" b="1" u="sng" dirty="0" smtClean="0"/>
              <a:t>.</a:t>
            </a:r>
            <a:endParaRPr lang="cs-CZ" b="1" u="sng" dirty="0"/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2932113" y="2224088"/>
            <a:ext cx="33321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Já bych </a:t>
            </a:r>
            <a:r>
              <a:rPr lang="cs-CZ"/>
              <a:t>chtěl</a:t>
            </a:r>
            <a:r>
              <a:rPr lang="cs-CZ" sz="2000"/>
              <a:t> jezdit na kole.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2960688" y="2679700"/>
            <a:ext cx="2447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Ty bys chtěl číst.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2986088" y="3132138"/>
            <a:ext cx="2098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On by chtěl vařit</a:t>
            </a:r>
            <a:r>
              <a:rPr lang="cs-CZ"/>
              <a:t>.</a:t>
            </a: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2986088" y="3600450"/>
            <a:ext cx="3278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Ona by chtěla zpívat.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2960688" y="4033838"/>
            <a:ext cx="29051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 dirty="0"/>
              <a:t>Ono by chtělo </a:t>
            </a:r>
            <a:r>
              <a:rPr lang="cs-CZ" sz="2000" dirty="0" smtClean="0"/>
              <a:t>malovat.</a:t>
            </a:r>
            <a:endParaRPr lang="cs-CZ" sz="2000" dirty="0"/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3357563" y="4595813"/>
            <a:ext cx="3525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My bychom chtěli hrát karty.</a:t>
            </a:r>
          </a:p>
        </p:txBody>
      </p:sp>
      <p:sp>
        <p:nvSpPr>
          <p:cNvPr id="7179" name="TextovéPole 14"/>
          <p:cNvSpPr txBox="1">
            <a:spLocks noChangeArrowheads="1"/>
          </p:cNvSpPr>
          <p:nvPr/>
        </p:nvSpPr>
        <p:spPr bwMode="auto">
          <a:xfrm>
            <a:off x="5508625" y="692150"/>
            <a:ext cx="71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20" name="TextovéPole 19"/>
          <p:cNvSpPr txBox="1">
            <a:spLocks noChangeArrowheads="1"/>
          </p:cNvSpPr>
          <p:nvPr/>
        </p:nvSpPr>
        <p:spPr bwMode="auto">
          <a:xfrm>
            <a:off x="2843213" y="5013325"/>
            <a:ext cx="4040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/>
              <a:t>Vy</a:t>
            </a:r>
            <a:r>
              <a:rPr lang="cs-CZ"/>
              <a:t> </a:t>
            </a:r>
            <a:r>
              <a:rPr lang="cs-CZ" sz="2000"/>
              <a:t>byste</a:t>
            </a:r>
            <a:r>
              <a:rPr lang="cs-CZ"/>
              <a:t> </a:t>
            </a:r>
            <a:r>
              <a:rPr lang="cs-CZ" sz="2000"/>
              <a:t>se</a:t>
            </a:r>
            <a:r>
              <a:rPr lang="cs-CZ"/>
              <a:t> </a:t>
            </a:r>
            <a:r>
              <a:rPr lang="cs-CZ" sz="2000"/>
              <a:t>chtěli</a:t>
            </a:r>
            <a:r>
              <a:rPr lang="cs-CZ"/>
              <a:t> </a:t>
            </a:r>
            <a:r>
              <a:rPr lang="cs-CZ" sz="2000"/>
              <a:t>dívat</a:t>
            </a:r>
            <a:r>
              <a:rPr lang="cs-CZ"/>
              <a:t> </a:t>
            </a:r>
            <a:r>
              <a:rPr lang="cs-CZ" sz="2000"/>
              <a:t>na</a:t>
            </a:r>
            <a:r>
              <a:rPr lang="cs-CZ"/>
              <a:t> </a:t>
            </a:r>
            <a:r>
              <a:rPr lang="cs-CZ" sz="2000"/>
              <a:t>televizi</a:t>
            </a:r>
            <a:r>
              <a:rPr lang="cs-CZ"/>
              <a:t>.</a:t>
            </a:r>
          </a:p>
        </p:txBody>
      </p:sp>
      <p:sp>
        <p:nvSpPr>
          <p:cNvPr id="21" name="TextovéPole 20"/>
          <p:cNvSpPr txBox="1">
            <a:spLocks noChangeArrowheads="1"/>
          </p:cNvSpPr>
          <p:nvPr/>
        </p:nvSpPr>
        <p:spPr bwMode="auto">
          <a:xfrm>
            <a:off x="3513139" y="5414963"/>
            <a:ext cx="31734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2000" dirty="0" smtClean="0"/>
              <a:t>Oni (ony, ona) </a:t>
            </a:r>
            <a:r>
              <a:rPr lang="cs-CZ" sz="2000" dirty="0"/>
              <a:t>by </a:t>
            </a:r>
            <a:r>
              <a:rPr lang="cs-CZ" sz="2000" dirty="0" smtClean="0"/>
              <a:t>chtěli(a) </a:t>
            </a:r>
            <a:r>
              <a:rPr lang="cs-CZ" sz="2000" dirty="0"/>
              <a:t>hrát tenis.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dirty="0" smtClean="0"/>
              <a:t>Metodický list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Název materiálu:	</a:t>
            </a:r>
            <a:r>
              <a:rPr lang="cs-CZ" sz="2000" dirty="0" smtClean="0"/>
              <a:t>VY_32_INOVACE_CIJ16_Záliby a činnosti</a:t>
            </a:r>
            <a:endParaRPr lang="cs-CZ" sz="20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Autor materiálu:	Mgr. Pavel Hájek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Zařazení materiálu: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Šablona: Inovace a zkvalitnění výuky prostřednictvím ICT (III/2)	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Sada: 32_INOVACE_CIJ   Číslo DUM:32_INOVACE_CIJ01 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Předmět: Německý jazyk</a:t>
            </a:r>
            <a:endParaRPr lang="cs-CZ" sz="20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Ověření materiálu ve výuce: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Datum ověření: 6.5.2013</a:t>
            </a:r>
            <a:r>
              <a:rPr lang="cs-CZ" sz="2000" dirty="0"/>
              <a:t>	</a:t>
            </a:r>
            <a:r>
              <a:rPr lang="cs-CZ" sz="2000" dirty="0" smtClean="0"/>
              <a:t>Třída:  7.   Ověřující učitel: Mgr. Pavel Hájek</a:t>
            </a:r>
            <a:endParaRPr lang="cs-CZ" sz="20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Anotace materiálu:</a:t>
            </a:r>
            <a:r>
              <a:rPr lang="cs-CZ" sz="2000" dirty="0"/>
              <a:t> </a:t>
            </a:r>
            <a:r>
              <a:rPr lang="cs-CZ" sz="2000" dirty="0" smtClean="0"/>
              <a:t>Materiál určený k výuce německého jazyka. Je koncipován jako přehled některých koníčků. </a:t>
            </a:r>
            <a:endParaRPr lang="cs-CZ" sz="20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b="1" dirty="0" smtClean="0"/>
              <a:t>Podrobný metodický popis možností použití materiálu: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DUM je zpracován pro výuku německého jazyka 7.ročníku ZŠ Bohutín na cca. jednu standardní vyučovací hodinu. Po jednotlivých překladech následuje společná kontrola a oprava případných chyb s vysvětlením. Na konci hodiny si žáci ověřují svoji slovní zásobu tvořením vět. Pracují se zápisem v sešitě. Učitel postupuje dle návodu v prezentaci. Může si také některý z úkolů vytisknout jako pracovní list.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Zdroj obrázků: Galerie MS Klipart</a:t>
            </a:r>
          </a:p>
          <a:p>
            <a:pPr eaLnBrk="1" hangingPunct="1">
              <a:lnSpc>
                <a:spcPct val="80000"/>
              </a:lnSpc>
            </a:pPr>
            <a:endParaRPr lang="cs-CZ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sy">
  <a:themeElements>
    <a:clrScheme name="Osy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Os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sy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y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y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y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y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y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y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y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502</TotalTime>
  <Words>270</Words>
  <Application>Microsoft Office PowerPoint</Application>
  <PresentationFormat>Předvádění na obrazovce (4:3)</PresentationFormat>
  <Paragraphs>98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Osy</vt:lpstr>
      <vt:lpstr>Prezentace aplikace PowerPoint</vt:lpstr>
      <vt:lpstr>Prezentace aplikace PowerPoint</vt:lpstr>
      <vt:lpstr>Prezentace aplikace PowerPoint</vt:lpstr>
      <vt:lpstr>Ausgewählte Hobbys und Tätigkeiten</vt:lpstr>
      <vt:lpstr>Das Modalverb möchten</vt:lpstr>
      <vt:lpstr>Metodický 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ucitel</dc:creator>
  <cp:lastModifiedBy>ucitel</cp:lastModifiedBy>
  <cp:revision>49</cp:revision>
  <dcterms:created xsi:type="dcterms:W3CDTF">1601-01-01T00:00:00Z</dcterms:created>
  <dcterms:modified xsi:type="dcterms:W3CDTF">2013-05-27T19:02:13Z</dcterms:modified>
</cp:coreProperties>
</file>