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78" r:id="rId3"/>
    <p:sldId id="280" r:id="rId4"/>
    <p:sldId id="279" r:id="rId5"/>
    <p:sldId id="281" r:id="rId6"/>
    <p:sldId id="282" r:id="rId7"/>
    <p:sldId id="269" r:id="rId8"/>
    <p:sldId id="283" r:id="rId9"/>
    <p:sldId id="285" r:id="rId10"/>
    <p:sldId id="284" r:id="rId11"/>
    <p:sldId id="286" r:id="rId12"/>
    <p:sldId id="287" r:id="rId13"/>
    <p:sldId id="288" r:id="rId14"/>
    <p:sldId id="257" r:id="rId15"/>
  </p:sldIdLst>
  <p:sldSz cx="10160000" cy="7620000"/>
  <p:notesSz cx="6858000" cy="9144000"/>
  <p:embeddedFontLst>
    <p:embeddedFont>
      <p:font typeface="Calibri" pitchFamily="34" charset="0"/>
      <p:regular r:id="rId16"/>
      <p:bold r:id="rId17"/>
      <p:italic r:id="rId18"/>
      <p:boldItalic r:id="rId19"/>
    </p:embeddedFont>
  </p:embeddedFont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EC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Styl s motivem 2 – zvýraznění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Styl s motivem 2 – zvýraznění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Styl s motivem 2 – zvýraznění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Styl s motivem 2 – zvýraznění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Styl s motivem 2 – zvýraznění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8603FDC-E32A-4AB5-989C-0864C3EAD2B8}" styleName="Styl s motivem 2 – zvýraznění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Světlý styl 3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Světlý styl 1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Světlý styl 3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Světlý styl 1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5" autoAdjust="0"/>
    <p:restoredTop sz="94660"/>
  </p:normalViewPr>
  <p:slideViewPr>
    <p:cSldViewPr>
      <p:cViewPr>
        <p:scale>
          <a:sx n="60" d="100"/>
          <a:sy n="60" d="100"/>
        </p:scale>
        <p:origin x="-2808" y="-1038"/>
      </p:cViewPr>
      <p:guideLst>
        <p:guide orient="horz" pos="2400"/>
        <p:guide pos="32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62000" y="2367141"/>
            <a:ext cx="8636000" cy="1633361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4318000"/>
            <a:ext cx="7112000" cy="19473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73F0-7574-42B6-A91E-F42AC88C67C1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B996-D183-446B-B1C0-BCAAC3A03F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7282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73F0-7574-42B6-A91E-F42AC88C67C1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B996-D183-446B-B1C0-BCAAC3A03F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1237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66000" y="305155"/>
            <a:ext cx="2286000" cy="650169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08001" y="305155"/>
            <a:ext cx="6688667" cy="650169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73F0-7574-42B6-A91E-F42AC88C67C1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B996-D183-446B-B1C0-BCAAC3A03F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7613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73F0-7574-42B6-A91E-F42AC88C67C1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B996-D183-446B-B1C0-BCAAC3A03F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4079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02570" y="4896557"/>
            <a:ext cx="8636000" cy="151341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02570" y="3229682"/>
            <a:ext cx="8636000" cy="16668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73F0-7574-42B6-A91E-F42AC88C67C1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B996-D183-446B-B1C0-BCAAC3A03F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715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08000" y="1778002"/>
            <a:ext cx="4487333" cy="50288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164667" y="1778002"/>
            <a:ext cx="4487333" cy="502884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73F0-7574-42B6-A91E-F42AC88C67C1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B996-D183-446B-B1C0-BCAAC3A03F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7847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8000" y="1705681"/>
            <a:ext cx="4489098" cy="71084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8000" y="2416528"/>
            <a:ext cx="4489098" cy="43903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161141" y="1705681"/>
            <a:ext cx="4490861" cy="71084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161141" y="2416528"/>
            <a:ext cx="4490861" cy="43903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73F0-7574-42B6-A91E-F42AC88C67C1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B996-D183-446B-B1C0-BCAAC3A03F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0603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73F0-7574-42B6-A91E-F42AC88C67C1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B996-D183-446B-B1C0-BCAAC3A03F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6071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73F0-7574-42B6-A91E-F42AC88C67C1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B996-D183-446B-B1C0-BCAAC3A03F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8110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8001" y="303389"/>
            <a:ext cx="3342570" cy="129116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72278" y="303391"/>
            <a:ext cx="5679722" cy="650345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08001" y="1594557"/>
            <a:ext cx="3342570" cy="52122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73F0-7574-42B6-A91E-F42AC88C67C1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B996-D183-446B-B1C0-BCAAC3A03F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829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91431" y="5334000"/>
            <a:ext cx="6096000" cy="62970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991431" y="680861"/>
            <a:ext cx="6096000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991431" y="5963709"/>
            <a:ext cx="6096000" cy="8942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973F0-7574-42B6-A91E-F42AC88C67C1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04B996-D183-446B-B1C0-BCAAC3A03F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6477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08000" y="305153"/>
            <a:ext cx="9144000" cy="127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08000" y="1778002"/>
            <a:ext cx="9144000" cy="50288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08001" y="7062613"/>
            <a:ext cx="2370667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973F0-7574-42B6-A91E-F42AC88C67C1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471335" y="7062613"/>
            <a:ext cx="3217333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281334" y="7062613"/>
            <a:ext cx="2370667" cy="4056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04B996-D183-446B-B1C0-BCAAC3A03F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5979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22300" y="469900"/>
            <a:ext cx="84074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cs-CZ" sz="2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Základní škola Bohutín, okres Příbram, Bohutín 37, 262 41</a:t>
            </a:r>
            <a:endParaRPr lang="cs-CZ" sz="2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294660" y="1041399"/>
            <a:ext cx="6294024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cs-CZ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VY_32_INOVACE_11M19_Přirozená čísla do 100</a:t>
            </a:r>
            <a:endParaRPr lang="cs-CZ" sz="20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294660" y="1448356"/>
            <a:ext cx="6336704" cy="56938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cs-CZ" sz="3100" b="1" dirty="0" smtClean="0">
                <a:solidFill>
                  <a:srgbClr val="000000"/>
                </a:solidFill>
                <a:latin typeface="Arial - 41"/>
              </a:rPr>
              <a:t>Přirozená čísla do 100</a:t>
            </a:r>
            <a:endParaRPr lang="cs-CZ" sz="3100" b="1" dirty="0">
              <a:solidFill>
                <a:srgbClr val="000000"/>
              </a:solidFill>
              <a:latin typeface="Arial - 41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704340" y="2202393"/>
            <a:ext cx="7016700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cs-CZ" b="1" dirty="0" smtClean="0">
                <a:solidFill>
                  <a:srgbClr val="000000"/>
                </a:solidFill>
                <a:latin typeface="Arial - 24"/>
              </a:rPr>
              <a:t>Autor materiálu: </a:t>
            </a:r>
            <a:r>
              <a:rPr lang="cs-CZ" dirty="0" smtClean="0">
                <a:solidFill>
                  <a:srgbClr val="000000"/>
                </a:solidFill>
                <a:latin typeface="Arial - 24"/>
              </a:rPr>
              <a:t>Mgr. Květuše Matunová</a:t>
            </a:r>
            <a:endParaRPr lang="cs-CZ" b="1" dirty="0">
              <a:solidFill>
                <a:srgbClr val="000000"/>
              </a:solidFill>
              <a:latin typeface="Arial - 24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1704340" y="5894828"/>
            <a:ext cx="8051499" cy="36933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cs-CZ" sz="1000" b="1" dirty="0" smtClean="0">
                <a:solidFill>
                  <a:srgbClr val="000000"/>
                </a:solidFill>
                <a:latin typeface="Arial - 13"/>
              </a:rPr>
              <a:t>Tento</a:t>
            </a:r>
            <a:r>
              <a:rPr lang="cs-CZ" b="1" dirty="0" smtClean="0">
                <a:solidFill>
                  <a:srgbClr val="000000"/>
                </a:solidFill>
                <a:latin typeface="Arial - 24"/>
              </a:rPr>
              <a:t> </a:t>
            </a:r>
            <a:r>
              <a:rPr lang="cs-CZ" sz="1000" b="1" dirty="0" smtClean="0">
                <a:solidFill>
                  <a:srgbClr val="000000"/>
                </a:solidFill>
                <a:latin typeface="Arial - 13"/>
              </a:rPr>
              <a:t>výukový materiál vznikl v rámci Operačního programu Vzdělání pro konkurenceschopnost</a:t>
            </a:r>
            <a:r>
              <a:rPr lang="cs-CZ" b="1" dirty="0" smtClean="0">
                <a:solidFill>
                  <a:srgbClr val="000000"/>
                </a:solidFill>
                <a:latin typeface="Arial - 24"/>
              </a:rPr>
              <a:t>.</a:t>
            </a:r>
            <a:endParaRPr lang="cs-CZ" b="1" dirty="0">
              <a:solidFill>
                <a:srgbClr val="000000"/>
              </a:solidFill>
              <a:latin typeface="Arial - 24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160020" y="5494718"/>
            <a:ext cx="9972040" cy="4001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cs-CZ" sz="1000" b="1" dirty="0" smtClean="0">
                <a:solidFill>
                  <a:srgbClr val="FF0000"/>
                </a:solidFill>
                <a:latin typeface="Arial - 13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1000" b="1" dirty="0" smtClean="0">
                <a:solidFill>
                  <a:srgbClr val="FF0000"/>
                </a:solidFill>
                <a:latin typeface="Arial - 13"/>
              </a:rPr>
              <a:t>Jakékoliv další používání podléhá autorskému zákonu.</a:t>
            </a:r>
            <a:endParaRPr lang="cs-CZ" sz="1000" b="1" dirty="0">
              <a:solidFill>
                <a:srgbClr val="FF0000"/>
              </a:solidFill>
              <a:latin typeface="Arial - 13"/>
            </a:endParaRPr>
          </a:p>
        </p:txBody>
      </p:sp>
      <p:pic>
        <p:nvPicPr>
          <p:cNvPr id="9" name="Obrázek 8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728" y="6478841"/>
            <a:ext cx="5520324" cy="1134237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  <p:extLst>
      <p:ext uri="{BB962C8B-B14F-4D97-AF65-F5344CB8AC3E}">
        <p14:creationId xmlns:p14="http://schemas.microsoft.com/office/powerpoint/2010/main" val="265172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7307882"/>
              </p:ext>
            </p:extLst>
          </p:nvPr>
        </p:nvGraphicFramePr>
        <p:xfrm>
          <a:off x="1695624" y="3017912"/>
          <a:ext cx="6984774" cy="152400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776086"/>
                <a:gridCol w="776086"/>
                <a:gridCol w="776086"/>
                <a:gridCol w="776086"/>
                <a:gridCol w="776086"/>
                <a:gridCol w="776086"/>
                <a:gridCol w="776086"/>
                <a:gridCol w="776086"/>
                <a:gridCol w="776086"/>
              </a:tblGrid>
              <a:tr h="694876">
                <a:tc>
                  <a:txBody>
                    <a:bodyPr/>
                    <a:lstStyle/>
                    <a:p>
                      <a:r>
                        <a:rPr lang="cs-CZ" sz="4400" u="sng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</a:t>
                      </a:r>
                      <a:r>
                        <a:rPr lang="cs-CZ" sz="4400" u="sng" dirty="0" smtClean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cs-CZ" sz="4400" u="sng" dirty="0">
                        <a:solidFill>
                          <a:srgbClr val="00B0F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4400" u="sng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r>
                        <a:rPr lang="cs-CZ" sz="4400" u="sng" dirty="0" smtClean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</a:t>
                      </a:r>
                      <a:endParaRPr lang="cs-CZ" sz="4400" u="sng" dirty="0">
                        <a:solidFill>
                          <a:srgbClr val="00B0F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4400" u="sng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</a:t>
                      </a:r>
                      <a:r>
                        <a:rPr lang="cs-CZ" sz="4400" u="sng" dirty="0" smtClean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cs-CZ" sz="4400" u="sng" dirty="0">
                        <a:solidFill>
                          <a:srgbClr val="00B0F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4400" u="sng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r>
                        <a:rPr lang="cs-CZ" sz="4400" u="sng" dirty="0" smtClean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</a:t>
                      </a:r>
                      <a:endParaRPr lang="cs-CZ" sz="4400" u="sng" dirty="0">
                        <a:solidFill>
                          <a:srgbClr val="00B0F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4400" u="sng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</a:t>
                      </a:r>
                      <a:r>
                        <a:rPr lang="cs-CZ" sz="4400" u="sng" dirty="0" smtClean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</a:t>
                      </a:r>
                      <a:endParaRPr lang="cs-CZ" sz="4400" u="sng" dirty="0">
                        <a:solidFill>
                          <a:srgbClr val="00B0F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4400" u="sng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r>
                        <a:rPr lang="cs-CZ" sz="4400" u="sng" dirty="0" smtClean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endParaRPr lang="cs-CZ" sz="4400" u="sng" dirty="0">
                        <a:solidFill>
                          <a:srgbClr val="00B0F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4400" u="sng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r>
                        <a:rPr lang="cs-CZ" sz="4400" u="sng" dirty="0" smtClean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cs-CZ" sz="4400" u="sng" dirty="0">
                        <a:solidFill>
                          <a:srgbClr val="00B0F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4400" u="sng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r>
                        <a:rPr lang="cs-CZ" sz="4400" u="sng" dirty="0" smtClean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endParaRPr lang="cs-CZ" sz="4400" u="sng" dirty="0">
                        <a:solidFill>
                          <a:srgbClr val="00B0F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4400" u="sng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</a:t>
                      </a:r>
                      <a:r>
                        <a:rPr lang="cs-CZ" sz="4400" u="sng" dirty="0" smtClean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</a:t>
                      </a:r>
                      <a:endParaRPr lang="cs-CZ" sz="4400" u="sng" dirty="0">
                        <a:solidFill>
                          <a:srgbClr val="00B0F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4876">
                <a:tc>
                  <a:txBody>
                    <a:bodyPr/>
                    <a:lstStyle/>
                    <a:p>
                      <a:pPr algn="ctr"/>
                      <a:r>
                        <a:rPr lang="cs-CZ" sz="4400" b="1" u="sng" dirty="0" smtClean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cs-CZ" sz="4400" b="1" u="sng" dirty="0">
                        <a:solidFill>
                          <a:srgbClr val="00B0F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b="1" u="sng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r>
                        <a:rPr lang="cs-CZ" sz="4400" b="1" u="sng" dirty="0" smtClean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</a:t>
                      </a:r>
                      <a:endParaRPr lang="cs-CZ" sz="4400" b="1" u="sng" dirty="0">
                        <a:solidFill>
                          <a:srgbClr val="00B0F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b="1" u="sng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r>
                        <a:rPr lang="cs-CZ" sz="4400" b="1" u="sng" dirty="0" smtClean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endParaRPr lang="cs-CZ" sz="4400" b="1" u="sng" dirty="0">
                        <a:solidFill>
                          <a:srgbClr val="00B0F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b="1" u="sng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r>
                        <a:rPr lang="cs-CZ" sz="4400" b="1" u="sng" dirty="0" smtClean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</a:t>
                      </a:r>
                      <a:endParaRPr lang="cs-CZ" sz="4400" b="1" u="sng" dirty="0">
                        <a:solidFill>
                          <a:srgbClr val="00B0F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b="1" u="sng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</a:t>
                      </a:r>
                      <a:r>
                        <a:rPr lang="cs-CZ" sz="4400" b="1" u="sng" dirty="0" smtClean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cs-CZ" sz="4400" b="1" u="sng" dirty="0">
                        <a:solidFill>
                          <a:srgbClr val="00B0F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b="1" u="sng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r>
                        <a:rPr lang="cs-CZ" sz="4400" b="1" u="sng" dirty="0" smtClean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cs-CZ" sz="4400" b="1" u="sng" dirty="0">
                        <a:solidFill>
                          <a:srgbClr val="00B0F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b="1" u="sng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</a:t>
                      </a:r>
                      <a:r>
                        <a:rPr lang="cs-CZ" sz="4400" b="1" u="sng" dirty="0" smtClean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cs-CZ" sz="4400" b="1" u="sng" dirty="0">
                        <a:solidFill>
                          <a:srgbClr val="00B0F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b="1" u="sng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r>
                        <a:rPr lang="cs-CZ" sz="4400" b="1" u="sng" dirty="0" smtClean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</a:t>
                      </a:r>
                      <a:endParaRPr lang="cs-CZ" sz="4400" b="1" u="sng" dirty="0">
                        <a:solidFill>
                          <a:srgbClr val="00B0F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b="1" u="sng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</a:t>
                      </a:r>
                      <a:r>
                        <a:rPr lang="cs-CZ" sz="4400" b="1" u="sng" dirty="0" smtClean="0">
                          <a:solidFill>
                            <a:srgbClr val="00B0F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</a:t>
                      </a:r>
                      <a:endParaRPr lang="cs-CZ" sz="4400" b="1" u="sng" dirty="0">
                        <a:solidFill>
                          <a:srgbClr val="00B0F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1911648" y="713656"/>
            <a:ext cx="73448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8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Podtrhni desítky </a:t>
            </a:r>
            <a:r>
              <a:rPr lang="cs-CZ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červeně, </a:t>
            </a:r>
            <a:r>
              <a:rPr lang="cs-CZ" sz="48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jednotky</a:t>
            </a:r>
            <a:r>
              <a:rPr lang="cs-CZ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4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modře</a:t>
            </a:r>
            <a:r>
              <a:rPr lang="cs-CZ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cs-CZ" sz="3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C:\Users\Květa\AppData\Local\Microsoft\Windows\Temporary Internet Files\Content.IE5\H591AWNF\MC90035961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1848" y="4939892"/>
            <a:ext cx="2692474" cy="2240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963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4627879"/>
              </p:ext>
            </p:extLst>
          </p:nvPr>
        </p:nvGraphicFramePr>
        <p:xfrm>
          <a:off x="2343696" y="1937792"/>
          <a:ext cx="2448270" cy="21031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{68D230F3-CF80-4859-8CE7-A43EE81993B5}</a:tableStyleId>
              </a:tblPr>
              <a:tblGrid>
                <a:gridCol w="816090"/>
                <a:gridCol w="816090"/>
                <a:gridCol w="816090"/>
              </a:tblGrid>
              <a:tr h="672075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12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13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14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72075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36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37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38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72075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58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59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60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98134"/>
              </p:ext>
            </p:extLst>
          </p:nvPr>
        </p:nvGraphicFramePr>
        <p:xfrm>
          <a:off x="2343695" y="4386064"/>
          <a:ext cx="2448270" cy="21031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{68D230F3-CF80-4859-8CE7-A43EE81993B5}</a:tableStyleId>
              </a:tblPr>
              <a:tblGrid>
                <a:gridCol w="816090"/>
                <a:gridCol w="816090"/>
                <a:gridCol w="816090"/>
              </a:tblGrid>
              <a:tr h="672075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21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22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23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72075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45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46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47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72075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66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67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68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9746009"/>
              </p:ext>
            </p:extLst>
          </p:nvPr>
        </p:nvGraphicFramePr>
        <p:xfrm>
          <a:off x="5584056" y="1937792"/>
          <a:ext cx="2448270" cy="21031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{68D230F3-CF80-4859-8CE7-A43EE81993B5}</a:tableStyleId>
              </a:tblPr>
              <a:tblGrid>
                <a:gridCol w="816090"/>
                <a:gridCol w="816090"/>
                <a:gridCol w="816090"/>
              </a:tblGrid>
              <a:tr h="672075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59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60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61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72075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74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75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76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72075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80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81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82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3204288"/>
              </p:ext>
            </p:extLst>
          </p:nvPr>
        </p:nvGraphicFramePr>
        <p:xfrm>
          <a:off x="5584055" y="4386064"/>
          <a:ext cx="2448270" cy="21031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{68D230F3-CF80-4859-8CE7-A43EE81993B5}</a:tableStyleId>
              </a:tblPr>
              <a:tblGrid>
                <a:gridCol w="816090"/>
                <a:gridCol w="816090"/>
                <a:gridCol w="816090"/>
              </a:tblGrid>
              <a:tr h="672075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37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38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39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72075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72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73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74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72075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93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94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95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0" y="281608"/>
            <a:ext cx="10160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Zapiš do každé tabulky číslo předchůdce a následovníka daného čísla.</a:t>
            </a:r>
            <a:endParaRPr lang="cs-CZ" sz="44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8" name="Picture 2" descr="C:\Users\Květa\AppData\Local\Microsoft\Windows\Temporary Internet Files\Content.IE5\PMHN2BGP\MC90028122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57872"/>
            <a:ext cx="2320705" cy="1952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471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9871930"/>
              </p:ext>
            </p:extLst>
          </p:nvPr>
        </p:nvGraphicFramePr>
        <p:xfrm>
          <a:off x="3351808" y="2009800"/>
          <a:ext cx="5688630" cy="51816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{5FD0F851-EC5A-4D38-B0AD-8093EC10F338}</a:tableStyleId>
              </a:tblPr>
              <a:tblGrid>
                <a:gridCol w="568863"/>
                <a:gridCol w="568863"/>
                <a:gridCol w="568863"/>
                <a:gridCol w="568863"/>
                <a:gridCol w="568863"/>
                <a:gridCol w="568863"/>
                <a:gridCol w="568863"/>
                <a:gridCol w="568863"/>
                <a:gridCol w="568863"/>
                <a:gridCol w="568863"/>
              </a:tblGrid>
              <a:tr h="482454"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454"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11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12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13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14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16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17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18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19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454"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21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22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23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24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25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26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27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28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29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30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454"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31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32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33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34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35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36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37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38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39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40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454"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41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42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43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44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45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46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47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48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49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50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454"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51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52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53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54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55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56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57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58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59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60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454"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61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62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63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64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65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66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67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68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69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70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454"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71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72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73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74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75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76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77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78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79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80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454"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81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82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83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84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85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86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87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88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89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90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454"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91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92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93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94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95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96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97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98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99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</a:t>
                      </a:r>
                      <a:endParaRPr lang="cs-CZ" sz="20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1263576" y="310968"/>
            <a:ext cx="8640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Doplň správně chybějící čísla.</a:t>
            </a:r>
            <a:endParaRPr lang="cs-CZ" sz="4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24" name="Picture 4" descr="C:\Users\Květa\AppData\Local\Microsoft\Windows\Temporary Internet Files\Content.IE5\06UDHJIN\MC90025047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456" y="2729880"/>
            <a:ext cx="2943885" cy="2725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7993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39700" y="558800"/>
            <a:ext cx="9908852" cy="3385542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cs-CZ" sz="2200" b="1" dirty="0" smtClean="0">
                <a:solidFill>
                  <a:srgbClr val="000000"/>
                </a:solidFill>
                <a:latin typeface="+mj-lt"/>
              </a:rPr>
              <a:t>Metodický list</a:t>
            </a:r>
          </a:p>
          <a:p>
            <a:r>
              <a:rPr lang="cs-CZ" sz="1600" b="1" dirty="0" smtClean="0">
                <a:solidFill>
                  <a:srgbClr val="000000"/>
                </a:solidFill>
              </a:rPr>
              <a:t>Název materiálu:	</a:t>
            </a:r>
            <a:r>
              <a:rPr lang="cs-CZ" sz="1600" dirty="0" smtClean="0">
                <a:solidFill>
                  <a:srgbClr val="000000"/>
                </a:solidFill>
              </a:rPr>
              <a:t>Přirozená čísla do 100</a:t>
            </a:r>
          </a:p>
          <a:p>
            <a:r>
              <a:rPr lang="cs-CZ" sz="1600" dirty="0" smtClean="0">
                <a:solidFill>
                  <a:srgbClr val="000000"/>
                </a:solidFill>
              </a:rPr>
              <a:t>A</a:t>
            </a:r>
            <a:r>
              <a:rPr lang="cs-CZ" sz="1600" b="1" dirty="0" smtClean="0">
                <a:solidFill>
                  <a:srgbClr val="000000"/>
                </a:solidFill>
              </a:rPr>
              <a:t>utor materiálu:	</a:t>
            </a:r>
            <a:r>
              <a:rPr lang="cs-CZ" sz="1600" dirty="0" smtClean="0">
                <a:solidFill>
                  <a:srgbClr val="000000"/>
                </a:solidFill>
              </a:rPr>
              <a:t>Mgr. Květuše Matunová</a:t>
            </a:r>
          </a:p>
          <a:p>
            <a:r>
              <a:rPr lang="cs-CZ" sz="1600" dirty="0" smtClean="0">
                <a:solidFill>
                  <a:srgbClr val="000000"/>
                </a:solidFill>
              </a:rPr>
              <a:t>Z</a:t>
            </a:r>
            <a:r>
              <a:rPr lang="cs-CZ" sz="1600" b="1" dirty="0" smtClean="0">
                <a:solidFill>
                  <a:srgbClr val="000000"/>
                </a:solidFill>
              </a:rPr>
              <a:t>ařazení materiálu:</a:t>
            </a:r>
          </a:p>
          <a:p>
            <a:r>
              <a:rPr lang="cs-CZ" sz="1600" b="1" dirty="0" smtClean="0">
                <a:solidFill>
                  <a:srgbClr val="000000"/>
                </a:solidFill>
              </a:rPr>
              <a:t>Š</a:t>
            </a:r>
            <a:r>
              <a:rPr lang="cs-CZ" sz="1600" dirty="0" smtClean="0">
                <a:solidFill>
                  <a:srgbClr val="000000"/>
                </a:solidFill>
              </a:rPr>
              <a:t>ablona:	Inovace a zkvalitnění výuky prostřednictvím ICT (III/2)		</a:t>
            </a:r>
          </a:p>
          <a:p>
            <a:r>
              <a:rPr lang="cs-CZ" sz="1600" dirty="0" smtClean="0">
                <a:solidFill>
                  <a:srgbClr val="000000"/>
                </a:solidFill>
              </a:rPr>
              <a:t>Číslo DUM</a:t>
            </a:r>
            <a:r>
              <a:rPr lang="cs-CZ" sz="1600" dirty="0" smtClean="0">
                <a:solidFill>
                  <a:srgbClr val="000000"/>
                </a:solidFill>
              </a:rPr>
              <a:t>: </a:t>
            </a:r>
            <a:r>
              <a:rPr lang="cs-CZ" sz="1600" dirty="0" smtClean="0">
                <a:solidFill>
                  <a:srgbClr val="000000"/>
                </a:solidFill>
              </a:rPr>
              <a:t>	</a:t>
            </a:r>
            <a:r>
              <a:rPr lang="cs-CZ" sz="1600" dirty="0" smtClean="0">
                <a:solidFill>
                  <a:srgbClr val="000000"/>
                </a:solidFill>
              </a:rPr>
              <a:t>VY_32_INOVACE_11M19</a:t>
            </a:r>
            <a:r>
              <a:rPr lang="cs-CZ" sz="1600" smtClean="0">
                <a:solidFill>
                  <a:srgbClr val="000000"/>
                </a:solidFill>
              </a:rPr>
              <a:t>	</a:t>
            </a:r>
            <a:r>
              <a:rPr lang="cs-CZ" sz="1600" dirty="0" smtClean="0">
                <a:solidFill>
                  <a:srgbClr val="000000"/>
                </a:solidFill>
              </a:rPr>
              <a:t>		Předmět:	matematika</a:t>
            </a:r>
          </a:p>
          <a:p>
            <a:r>
              <a:rPr lang="cs-CZ" sz="1600" dirty="0" smtClean="0">
                <a:solidFill>
                  <a:srgbClr val="000000"/>
                </a:solidFill>
              </a:rPr>
              <a:t>O</a:t>
            </a:r>
            <a:r>
              <a:rPr lang="cs-CZ" sz="1600" b="1" dirty="0" smtClean="0">
                <a:solidFill>
                  <a:srgbClr val="000000"/>
                </a:solidFill>
              </a:rPr>
              <a:t>věření materiálu ve výuce:</a:t>
            </a:r>
          </a:p>
          <a:p>
            <a:r>
              <a:rPr lang="cs-CZ" sz="1600" b="1" dirty="0" smtClean="0">
                <a:solidFill>
                  <a:srgbClr val="000000"/>
                </a:solidFill>
              </a:rPr>
              <a:t>D</a:t>
            </a:r>
            <a:r>
              <a:rPr lang="cs-CZ" sz="1600" dirty="0" smtClean="0">
                <a:solidFill>
                  <a:srgbClr val="000000"/>
                </a:solidFill>
              </a:rPr>
              <a:t>atum ověření:19.4.2013	     	Třída:	</a:t>
            </a:r>
            <a:r>
              <a:rPr lang="cs-CZ" sz="1600" dirty="0">
                <a:solidFill>
                  <a:srgbClr val="000000"/>
                </a:solidFill>
              </a:rPr>
              <a:t>2</a:t>
            </a:r>
            <a:r>
              <a:rPr lang="cs-CZ" sz="1600" dirty="0" smtClean="0">
                <a:solidFill>
                  <a:srgbClr val="000000"/>
                </a:solidFill>
              </a:rPr>
              <a:t>.	Ověřující učitel:	</a:t>
            </a:r>
            <a:r>
              <a:rPr lang="cs-CZ" sz="1600" dirty="0">
                <a:solidFill>
                  <a:srgbClr val="000000"/>
                </a:solidFill>
              </a:rPr>
              <a:t>Mgr. </a:t>
            </a:r>
            <a:r>
              <a:rPr lang="cs-CZ" sz="1600" dirty="0" smtClean="0">
                <a:solidFill>
                  <a:srgbClr val="000000"/>
                </a:solidFill>
              </a:rPr>
              <a:t>Jitka Mrázová</a:t>
            </a:r>
            <a:endParaRPr lang="cs-CZ" sz="1600" dirty="0">
              <a:solidFill>
                <a:srgbClr val="000000"/>
              </a:solidFill>
            </a:endParaRPr>
          </a:p>
          <a:p>
            <a:r>
              <a:rPr lang="cs-CZ" sz="1600" dirty="0" smtClean="0">
                <a:solidFill>
                  <a:srgbClr val="000000"/>
                </a:solidFill>
              </a:rPr>
              <a:t>A</a:t>
            </a:r>
            <a:r>
              <a:rPr lang="cs-CZ" sz="1600" b="1" dirty="0" smtClean="0">
                <a:solidFill>
                  <a:srgbClr val="000000"/>
                </a:solidFill>
              </a:rPr>
              <a:t>notace materiálu:</a:t>
            </a:r>
          </a:p>
          <a:p>
            <a:r>
              <a:rPr lang="cs-CZ" sz="1600" dirty="0" smtClean="0">
                <a:solidFill>
                  <a:srgbClr val="000000"/>
                </a:solidFill>
              </a:rPr>
              <a:t>Procvičování v číselném oboru do 100</a:t>
            </a:r>
          </a:p>
          <a:p>
            <a:r>
              <a:rPr lang="cs-CZ" sz="1600" dirty="0" smtClean="0">
                <a:solidFill>
                  <a:srgbClr val="000000"/>
                </a:solidFill>
              </a:rPr>
              <a:t>P</a:t>
            </a:r>
            <a:r>
              <a:rPr lang="cs-CZ" sz="1600" b="1" dirty="0" smtClean="0">
                <a:solidFill>
                  <a:srgbClr val="000000"/>
                </a:solidFill>
              </a:rPr>
              <a:t>odrobný metodický popis možností použití materiálu:</a:t>
            </a:r>
          </a:p>
          <a:p>
            <a:r>
              <a:rPr lang="cs-CZ" sz="1600" dirty="0" smtClean="0">
                <a:solidFill>
                  <a:srgbClr val="000000"/>
                </a:solidFill>
              </a:rPr>
              <a:t>V pracovním  listě si žáci procvičují učivo, případně lze  zobrazit na interaktivní tabuli. Metodické pokyny jsou vždy uvedeny na jednotlivých listech.</a:t>
            </a:r>
            <a:endParaRPr lang="cs-CZ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9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olný tvar 1"/>
          <p:cNvSpPr/>
          <p:nvPr/>
        </p:nvSpPr>
        <p:spPr>
          <a:xfrm>
            <a:off x="3495865" y="6258272"/>
            <a:ext cx="3701670" cy="1042671"/>
          </a:xfrm>
          <a:custGeom>
            <a:avLst/>
            <a:gdLst/>
            <a:ahLst/>
            <a:cxnLst/>
            <a:rect l="0" t="0" r="0" b="0"/>
            <a:pathLst>
              <a:path w="3701670" h="1042671">
                <a:moveTo>
                  <a:pt x="0" y="0"/>
                </a:moveTo>
                <a:lnTo>
                  <a:pt x="3701669" y="0"/>
                </a:lnTo>
                <a:lnTo>
                  <a:pt x="3701669" y="1042670"/>
                </a:lnTo>
                <a:lnTo>
                  <a:pt x="0" y="1042670"/>
                </a:lnTo>
                <a:close/>
              </a:path>
            </a:pathLst>
          </a:custGeom>
          <a:solidFill>
            <a:srgbClr val="FFFF00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292100" y="241300"/>
            <a:ext cx="4851400" cy="3231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cs-CZ" sz="1500" b="1" smtClean="0">
                <a:solidFill>
                  <a:srgbClr val="000000"/>
                </a:solidFill>
                <a:latin typeface="Arial - 20 - 20"/>
              </a:rPr>
              <a:t>Seznam pou</a:t>
            </a:r>
            <a:r>
              <a:rPr lang="cs-CZ" sz="1500" b="1" smtClean="0">
                <a:solidFill>
                  <a:srgbClr val="000000"/>
                </a:solidFill>
                <a:latin typeface="Arial - 20"/>
              </a:rPr>
              <a:t>ž</a:t>
            </a:r>
            <a:r>
              <a:rPr lang="cs-CZ" sz="1500" b="1" smtClean="0">
                <a:solidFill>
                  <a:srgbClr val="000000"/>
                </a:solidFill>
                <a:latin typeface="Arial - 20 - 20"/>
              </a:rPr>
              <a:t>ité literatury a pramen</a:t>
            </a:r>
            <a:r>
              <a:rPr lang="cs-CZ" sz="1500" b="1" smtClean="0">
                <a:solidFill>
                  <a:srgbClr val="000000"/>
                </a:solidFill>
                <a:latin typeface="Arial - 20"/>
              </a:rPr>
              <a:t>ů</a:t>
            </a:r>
            <a:r>
              <a:rPr lang="cs-CZ" sz="1500" b="1" smtClean="0">
                <a:solidFill>
                  <a:srgbClr val="000000"/>
                </a:solidFill>
                <a:latin typeface="Arial - 20 - 20"/>
              </a:rPr>
              <a:t>:</a:t>
            </a:r>
            <a:endParaRPr lang="cs-CZ" sz="1500" b="1">
              <a:solidFill>
                <a:srgbClr val="000000"/>
              </a:solidFill>
              <a:latin typeface="Arial - 20 - 2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409700" y="5682208"/>
            <a:ext cx="79502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cs-CZ" sz="1200" dirty="0" smtClean="0">
                <a:solidFill>
                  <a:srgbClr val="000000"/>
                </a:solidFill>
                <a:latin typeface="Arial - 16 - 16"/>
              </a:rPr>
              <a:t>Objekty pou</a:t>
            </a:r>
            <a:r>
              <a:rPr lang="cs-CZ" sz="1200" dirty="0" smtClean="0">
                <a:solidFill>
                  <a:srgbClr val="000000"/>
                </a:solidFill>
                <a:latin typeface="Arial - 16"/>
              </a:rPr>
              <a:t>ž</a:t>
            </a:r>
            <a:r>
              <a:rPr lang="cs-CZ" sz="1200" dirty="0" smtClean="0">
                <a:solidFill>
                  <a:srgbClr val="000000"/>
                </a:solidFill>
                <a:latin typeface="Arial - 16 - 16"/>
              </a:rPr>
              <a:t>ité k vytvo</a:t>
            </a:r>
            <a:r>
              <a:rPr lang="cs-CZ" sz="1200" dirty="0" smtClean="0">
                <a:solidFill>
                  <a:srgbClr val="000000"/>
                </a:solidFill>
                <a:latin typeface="Arial - 16"/>
              </a:rPr>
              <a:t>ř</a:t>
            </a:r>
            <a:r>
              <a:rPr lang="cs-CZ" sz="1200" dirty="0" smtClean="0">
                <a:solidFill>
                  <a:srgbClr val="000000"/>
                </a:solidFill>
                <a:latin typeface="Arial - 16 - 16"/>
              </a:rPr>
              <a:t>ení tohoto dokumentu jsou </a:t>
            </a:r>
            <a:r>
              <a:rPr lang="cs-CZ" sz="1200" dirty="0" err="1" smtClean="0">
                <a:solidFill>
                  <a:srgbClr val="000000"/>
                </a:solidFill>
                <a:latin typeface="Arial - 16 - 16"/>
              </a:rPr>
              <a:t>sou</a:t>
            </a:r>
            <a:r>
              <a:rPr lang="cs-CZ" sz="1200" dirty="0" err="1" smtClean="0">
                <a:solidFill>
                  <a:srgbClr val="000000"/>
                </a:solidFill>
                <a:latin typeface="Arial - 16"/>
              </a:rPr>
              <a:t>č</a:t>
            </a:r>
            <a:r>
              <a:rPr lang="en-US" sz="1200" dirty="0" err="1" smtClean="0">
                <a:solidFill>
                  <a:srgbClr val="000000"/>
                </a:solidFill>
                <a:latin typeface="Arial - 16 - 16"/>
              </a:rPr>
              <a:t>ástí</a:t>
            </a:r>
            <a:r>
              <a:rPr lang="cs-CZ" sz="1200" dirty="0" smtClean="0">
                <a:solidFill>
                  <a:srgbClr val="000000"/>
                </a:solidFill>
                <a:latin typeface="Arial - 16 - 16"/>
              </a:rPr>
              <a:t> programu  Microsoft </a:t>
            </a:r>
            <a:r>
              <a:rPr lang="cs-CZ" sz="1200" dirty="0" err="1" smtClean="0">
                <a:solidFill>
                  <a:srgbClr val="000000"/>
                </a:solidFill>
                <a:latin typeface="Arial - 16 - 16"/>
              </a:rPr>
              <a:t>PowerPiont</a:t>
            </a:r>
            <a:r>
              <a:rPr lang="cs-CZ" sz="1200" dirty="0" smtClean="0">
                <a:solidFill>
                  <a:srgbClr val="000000"/>
                </a:solidFill>
                <a:latin typeface="Arial - 16 - 16"/>
              </a:rPr>
              <a:t> nebo pocházejí z veřejně dostupných knihoven obrázk</a:t>
            </a:r>
            <a:r>
              <a:rPr lang="cs-CZ" sz="1200" dirty="0" smtClean="0">
                <a:solidFill>
                  <a:srgbClr val="000000"/>
                </a:solidFill>
                <a:latin typeface="Arial - 16"/>
              </a:rPr>
              <a:t>ů,</a:t>
            </a:r>
            <a:r>
              <a:rPr lang="cs-CZ" sz="1200" dirty="0" smtClean="0">
                <a:solidFill>
                  <a:srgbClr val="000000"/>
                </a:solidFill>
                <a:latin typeface="Arial - 16 - 16"/>
              </a:rPr>
              <a:t> nebo jsou vlastní originální tvorbou autora.</a:t>
            </a:r>
            <a:endParaRPr lang="cs-CZ" sz="1200" dirty="0">
              <a:solidFill>
                <a:srgbClr val="000000"/>
              </a:solidFill>
              <a:latin typeface="Arial - 16 - 16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3487233" y="6348720"/>
            <a:ext cx="3710302" cy="86177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cs-CZ" sz="1000" dirty="0" smtClean="0">
                <a:solidFill>
                  <a:srgbClr val="000000"/>
                </a:solidFill>
                <a:latin typeface="Arial - 16 - 12"/>
              </a:rPr>
              <a:t>Autor:</a:t>
            </a:r>
          </a:p>
          <a:p>
            <a:pPr algn="ctr"/>
            <a:r>
              <a:rPr lang="cs-CZ" sz="1000" dirty="0" smtClean="0">
                <a:solidFill>
                  <a:srgbClr val="000000"/>
                </a:solidFill>
                <a:latin typeface="Arial - 16 - 12"/>
              </a:rPr>
              <a:t>Mgr. Květuše Matunová</a:t>
            </a:r>
            <a:endParaRPr lang="cs-CZ" sz="1000" dirty="0" smtClean="0">
              <a:solidFill>
                <a:srgbClr val="000000"/>
              </a:solidFill>
              <a:latin typeface="System - 12"/>
            </a:endParaRPr>
          </a:p>
          <a:p>
            <a:pPr algn="ctr"/>
            <a:r>
              <a:rPr lang="cs-CZ" sz="1000" dirty="0" smtClean="0">
                <a:solidFill>
                  <a:srgbClr val="000000"/>
                </a:solidFill>
                <a:latin typeface="System - 12"/>
              </a:rPr>
              <a:t>Z</a:t>
            </a:r>
            <a:r>
              <a:rPr lang="cs-CZ" sz="1000" dirty="0" smtClean="0">
                <a:solidFill>
                  <a:srgbClr val="000000"/>
                </a:solidFill>
                <a:latin typeface="Arial - 16 - 12"/>
              </a:rPr>
              <a:t>ákladní škola Bohutín, okres P</a:t>
            </a:r>
            <a:r>
              <a:rPr lang="cs-CZ" sz="1000" dirty="0" smtClean="0">
                <a:solidFill>
                  <a:srgbClr val="000000"/>
                </a:solidFill>
                <a:latin typeface="Arial - 12"/>
              </a:rPr>
              <a:t>ří</a:t>
            </a:r>
            <a:r>
              <a:rPr lang="cs-CZ" sz="1000" dirty="0" smtClean="0">
                <a:solidFill>
                  <a:srgbClr val="000000"/>
                </a:solidFill>
                <a:latin typeface="Arial - 16 - 12"/>
              </a:rPr>
              <a:t>bram</a:t>
            </a:r>
          </a:p>
          <a:p>
            <a:pPr algn="ctr"/>
            <a:r>
              <a:rPr lang="cs-CZ" sz="1000" dirty="0" smtClean="0">
                <a:solidFill>
                  <a:srgbClr val="000000"/>
                </a:solidFill>
                <a:latin typeface="Arial - 16 - 12"/>
              </a:rPr>
              <a:t>zsbohutin@zsbohutin.cz</a:t>
            </a:r>
          </a:p>
          <a:p>
            <a:pPr algn="ctr"/>
            <a:r>
              <a:rPr lang="cs-CZ" sz="1000" dirty="0" smtClean="0">
                <a:solidFill>
                  <a:srgbClr val="000000"/>
                </a:solidFill>
                <a:latin typeface="Arial - 16 - 12"/>
              </a:rPr>
              <a:t>duben 2013</a:t>
            </a:r>
            <a:endParaRPr lang="cs-CZ" sz="1000" dirty="0">
              <a:solidFill>
                <a:srgbClr val="000000"/>
              </a:solidFill>
              <a:latin typeface="Arial - 16 - 12"/>
            </a:endParaRPr>
          </a:p>
        </p:txBody>
      </p:sp>
    </p:spTree>
    <p:extLst>
      <p:ext uri="{BB962C8B-B14F-4D97-AF65-F5344CB8AC3E}">
        <p14:creationId xmlns:p14="http://schemas.microsoft.com/office/powerpoint/2010/main" val="221822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7983548"/>
              </p:ext>
            </p:extLst>
          </p:nvPr>
        </p:nvGraphicFramePr>
        <p:xfrm>
          <a:off x="1387578" y="1649760"/>
          <a:ext cx="7580850" cy="79208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{327F97BB-C833-4FB7-BDE5-3F7075034690}</a:tableStyleId>
              </a:tblPr>
              <a:tblGrid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23</a:t>
                      </a:r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24</a:t>
                      </a:r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25</a:t>
                      </a:r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Tabulk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780181"/>
              </p:ext>
            </p:extLst>
          </p:nvPr>
        </p:nvGraphicFramePr>
        <p:xfrm>
          <a:off x="1335584" y="2729880"/>
          <a:ext cx="7580850" cy="792088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</a:tblGrid>
              <a:tr h="792088"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60</a:t>
                      </a:r>
                      <a:endParaRPr lang="cs-CZ" sz="4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61</a:t>
                      </a:r>
                      <a:endParaRPr lang="cs-CZ" sz="4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62</a:t>
                      </a:r>
                      <a:endParaRPr lang="cs-CZ" sz="4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Tabulk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7749745"/>
              </p:ext>
            </p:extLst>
          </p:nvPr>
        </p:nvGraphicFramePr>
        <p:xfrm>
          <a:off x="1335584" y="3737992"/>
          <a:ext cx="7580850" cy="792088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</a:tblGrid>
              <a:tr h="792088"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/>
                        <a:t>76</a:t>
                      </a:r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4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77</a:t>
                      </a:r>
                      <a:endParaRPr lang="cs-CZ" sz="4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4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78</a:t>
                      </a:r>
                      <a:endParaRPr lang="cs-CZ" sz="4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ulk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1849115"/>
              </p:ext>
            </p:extLst>
          </p:nvPr>
        </p:nvGraphicFramePr>
        <p:xfrm>
          <a:off x="1335584" y="4818112"/>
          <a:ext cx="7580850" cy="792088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rgbClr val="002060"/>
                          </a:solidFill>
                        </a:rPr>
                        <a:t>31</a:t>
                      </a:r>
                      <a:endParaRPr lang="cs-CZ" sz="4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rgbClr val="002060"/>
                          </a:solidFill>
                        </a:rPr>
                        <a:t>30</a:t>
                      </a:r>
                      <a:endParaRPr lang="cs-CZ" sz="4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rgbClr val="002060"/>
                          </a:solidFill>
                        </a:rPr>
                        <a:t>29</a:t>
                      </a:r>
                      <a:endParaRPr lang="cs-CZ" sz="4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Tabulk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2460342"/>
              </p:ext>
            </p:extLst>
          </p:nvPr>
        </p:nvGraphicFramePr>
        <p:xfrm>
          <a:off x="1335584" y="5826224"/>
          <a:ext cx="7580850" cy="792088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</a:tblGrid>
              <a:tr h="792088"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56</a:t>
                      </a:r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55</a:t>
                      </a:r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54</a:t>
                      </a:r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" name="TextovéPole 16"/>
          <p:cNvSpPr txBox="1"/>
          <p:nvPr/>
        </p:nvSpPr>
        <p:spPr>
          <a:xfrm>
            <a:off x="2919760" y="389705"/>
            <a:ext cx="60499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Pokračuj v řadách čísel</a:t>
            </a:r>
            <a:r>
              <a:rPr lang="cs-CZ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cs-CZ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8" name="Picture 4" descr="C:\Users\Květa\AppData\Local\Microsoft\Windows\Temporary Internet Files\Content.IE5\Y05FWLME\MC90029070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4748" y="0"/>
            <a:ext cx="2032503" cy="1970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325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">
              <a:schemeClr val="bg1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516400"/>
              </p:ext>
            </p:extLst>
          </p:nvPr>
        </p:nvGraphicFramePr>
        <p:xfrm>
          <a:off x="1767632" y="2513856"/>
          <a:ext cx="7275100" cy="16448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7510"/>
                <a:gridCol w="727510"/>
                <a:gridCol w="727510"/>
                <a:gridCol w="727510"/>
                <a:gridCol w="727510"/>
                <a:gridCol w="727510"/>
                <a:gridCol w="727510"/>
                <a:gridCol w="727510"/>
                <a:gridCol w="727510"/>
                <a:gridCol w="727510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47</a:t>
                      </a:r>
                      <a:endParaRPr lang="cs-CZ" sz="4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12</a:t>
                      </a:r>
                      <a:endParaRPr lang="cs-CZ" sz="4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54</a:t>
                      </a:r>
                      <a:endParaRPr lang="cs-CZ" sz="4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63</a:t>
                      </a:r>
                      <a:endParaRPr lang="cs-CZ" sz="4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28</a:t>
                      </a:r>
                      <a:endParaRPr lang="cs-CZ" sz="4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37</a:t>
                      </a:r>
                      <a:endParaRPr lang="cs-CZ" sz="4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75</a:t>
                      </a:r>
                      <a:endParaRPr lang="cs-CZ" sz="4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14</a:t>
                      </a:r>
                      <a:endParaRPr lang="cs-CZ" sz="4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77</a:t>
                      </a:r>
                      <a:endParaRPr lang="cs-CZ" sz="4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52</a:t>
                      </a:r>
                      <a:endParaRPr lang="cs-CZ" sz="4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852809">
                <a:tc>
                  <a:txBody>
                    <a:bodyPr/>
                    <a:lstStyle/>
                    <a:p>
                      <a:pPr algn="ctr"/>
                      <a:endParaRPr lang="cs-CZ" sz="4000" b="1" dirty="0">
                        <a:solidFill>
                          <a:schemeClr val="bg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>
                        <a:solidFill>
                          <a:schemeClr val="bg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>
                        <a:solidFill>
                          <a:schemeClr val="bg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>
                        <a:solidFill>
                          <a:schemeClr val="bg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>
                        <a:solidFill>
                          <a:schemeClr val="bg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>
                        <a:solidFill>
                          <a:schemeClr val="bg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>
                        <a:solidFill>
                          <a:schemeClr val="bg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>
                        <a:solidFill>
                          <a:schemeClr val="bg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>
                        <a:solidFill>
                          <a:schemeClr val="bg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>
                        <a:solidFill>
                          <a:schemeClr val="bg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</a:tbl>
          </a:graphicData>
        </a:graphic>
      </p:graphicFrame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919863"/>
              </p:ext>
            </p:extLst>
          </p:nvPr>
        </p:nvGraphicFramePr>
        <p:xfrm>
          <a:off x="1697917" y="4386064"/>
          <a:ext cx="7272810" cy="1584176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727281"/>
                <a:gridCol w="727281"/>
                <a:gridCol w="727281"/>
                <a:gridCol w="727281"/>
                <a:gridCol w="727281"/>
                <a:gridCol w="727281"/>
                <a:gridCol w="727281"/>
                <a:gridCol w="727281"/>
                <a:gridCol w="727281"/>
                <a:gridCol w="727281"/>
              </a:tblGrid>
              <a:tr h="744050"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56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42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18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19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33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85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21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99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840126">
                <a:tc>
                  <a:txBody>
                    <a:bodyPr/>
                    <a:lstStyle/>
                    <a:p>
                      <a:pPr algn="ctr"/>
                      <a:endParaRPr lang="cs-CZ" sz="4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2295512" y="497632"/>
            <a:ext cx="73448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Zapiš čísla v pořadí od největšího k nejmenšímu.</a:t>
            </a:r>
            <a:endParaRPr lang="cs-CZ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 descr="C:\Users\Květa\AppData\Local\Microsoft\Windows\Temporary Internet Files\Content.IE5\Y05FWLME\MC90023396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464" y="248858"/>
            <a:ext cx="2040048" cy="2067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510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985495"/>
              </p:ext>
            </p:extLst>
          </p:nvPr>
        </p:nvGraphicFramePr>
        <p:xfrm>
          <a:off x="1695624" y="3017912"/>
          <a:ext cx="6984774" cy="1524000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776086"/>
                <a:gridCol w="776086"/>
                <a:gridCol w="776086"/>
                <a:gridCol w="776086"/>
                <a:gridCol w="776086"/>
                <a:gridCol w="776086"/>
                <a:gridCol w="776086"/>
                <a:gridCol w="776086"/>
                <a:gridCol w="776086"/>
              </a:tblGrid>
              <a:tr h="694876">
                <a:tc>
                  <a:txBody>
                    <a:bodyPr/>
                    <a:lstStyle/>
                    <a:p>
                      <a:r>
                        <a:rPr lang="cs-CZ" sz="4400" u="non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63</a:t>
                      </a:r>
                      <a:endParaRPr lang="cs-CZ" sz="4400" u="non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4400" u="non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46</a:t>
                      </a:r>
                      <a:endParaRPr lang="cs-CZ" sz="4400" u="non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4400" u="non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82</a:t>
                      </a:r>
                      <a:endParaRPr lang="cs-CZ" sz="4400" u="non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4400" u="non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30</a:t>
                      </a:r>
                      <a:endParaRPr lang="cs-CZ" sz="4400" u="non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4400" u="non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97</a:t>
                      </a:r>
                      <a:endParaRPr lang="cs-CZ" sz="4400" u="non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4400" u="non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54</a:t>
                      </a:r>
                      <a:endParaRPr lang="cs-CZ" sz="4400" u="non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4400" u="non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21</a:t>
                      </a:r>
                      <a:endParaRPr lang="cs-CZ" sz="4400" u="non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4400" u="non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44</a:t>
                      </a:r>
                      <a:endParaRPr lang="cs-CZ" sz="4400" u="non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4400" u="non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76</a:t>
                      </a:r>
                      <a:endParaRPr lang="cs-CZ" sz="4400" u="non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4876">
                <a:tc>
                  <a:txBody>
                    <a:bodyPr/>
                    <a:lstStyle/>
                    <a:p>
                      <a:pPr algn="ctr"/>
                      <a:r>
                        <a:rPr lang="cs-CZ" sz="4400" b="1" u="non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endParaRPr lang="cs-CZ" sz="4400" b="1" u="non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b="1" u="non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26</a:t>
                      </a:r>
                      <a:endParaRPr lang="cs-CZ" sz="4400" b="1" u="non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b="1" u="non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35</a:t>
                      </a:r>
                      <a:endParaRPr lang="cs-CZ" sz="4400" b="1" u="non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b="1" u="non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47</a:t>
                      </a:r>
                      <a:endParaRPr lang="cs-CZ" sz="4400" b="1" u="non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b="1" u="non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81</a:t>
                      </a:r>
                      <a:endParaRPr lang="cs-CZ" sz="4400" b="1" u="non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b="1" u="non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53</a:t>
                      </a:r>
                      <a:endParaRPr lang="cs-CZ" sz="4400" b="1" u="non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b="1" u="non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72</a:t>
                      </a:r>
                      <a:endParaRPr lang="cs-CZ" sz="4400" b="1" u="non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b="1" u="non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27</a:t>
                      </a:r>
                      <a:endParaRPr lang="cs-CZ" sz="4400" b="1" u="non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b="1" u="none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99</a:t>
                      </a:r>
                      <a:endParaRPr lang="cs-CZ" sz="4400" b="1" u="non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1911648" y="713656"/>
            <a:ext cx="73448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8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Podtrhni desítky </a:t>
            </a:r>
            <a:r>
              <a:rPr lang="cs-CZ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červeně, </a:t>
            </a:r>
            <a:r>
              <a:rPr lang="cs-CZ" sz="4800" b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jednotky</a:t>
            </a:r>
            <a:r>
              <a:rPr lang="cs-CZ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4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modře</a:t>
            </a:r>
            <a:r>
              <a:rPr lang="cs-CZ" sz="32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cs-CZ" sz="32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C:\Users\Květa\AppData\Local\Microsoft\Windows\Temporary Internet Files\Content.IE5\H591AWNF\MC900359611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1848" y="4939892"/>
            <a:ext cx="2692474" cy="2240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56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4546744"/>
              </p:ext>
            </p:extLst>
          </p:nvPr>
        </p:nvGraphicFramePr>
        <p:xfrm>
          <a:off x="2343696" y="1937792"/>
          <a:ext cx="2448270" cy="21031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{68D230F3-CF80-4859-8CE7-A43EE81993B5}</a:tableStyleId>
              </a:tblPr>
              <a:tblGrid>
                <a:gridCol w="816090"/>
                <a:gridCol w="816090"/>
                <a:gridCol w="816090"/>
              </a:tblGrid>
              <a:tr h="672075"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13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72075">
                <a:tc>
                  <a:txBody>
                    <a:bodyPr/>
                    <a:lstStyle/>
                    <a:p>
                      <a:pPr algn="ctr"/>
                      <a:endParaRPr lang="cs-CZ" sz="40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37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72075">
                <a:tc>
                  <a:txBody>
                    <a:bodyPr/>
                    <a:lstStyle/>
                    <a:p>
                      <a:pPr algn="ctr"/>
                      <a:endParaRPr lang="cs-CZ" sz="40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59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36792"/>
              </p:ext>
            </p:extLst>
          </p:nvPr>
        </p:nvGraphicFramePr>
        <p:xfrm>
          <a:off x="2343695" y="4386064"/>
          <a:ext cx="2448270" cy="21031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{68D230F3-CF80-4859-8CE7-A43EE81993B5}</a:tableStyleId>
              </a:tblPr>
              <a:tblGrid>
                <a:gridCol w="816090"/>
                <a:gridCol w="816090"/>
                <a:gridCol w="816090"/>
              </a:tblGrid>
              <a:tr h="672075"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22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72075">
                <a:tc>
                  <a:txBody>
                    <a:bodyPr/>
                    <a:lstStyle/>
                    <a:p>
                      <a:pPr algn="ctr"/>
                      <a:endParaRPr lang="cs-CZ" sz="40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46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72075">
                <a:tc>
                  <a:txBody>
                    <a:bodyPr/>
                    <a:lstStyle/>
                    <a:p>
                      <a:pPr algn="ctr"/>
                      <a:endParaRPr lang="cs-CZ" sz="40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67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4604911"/>
              </p:ext>
            </p:extLst>
          </p:nvPr>
        </p:nvGraphicFramePr>
        <p:xfrm>
          <a:off x="5584056" y="1937792"/>
          <a:ext cx="2448270" cy="21031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{68D230F3-CF80-4859-8CE7-A43EE81993B5}</a:tableStyleId>
              </a:tblPr>
              <a:tblGrid>
                <a:gridCol w="816090"/>
                <a:gridCol w="816090"/>
                <a:gridCol w="816090"/>
              </a:tblGrid>
              <a:tr h="672075"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60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72075">
                <a:tc>
                  <a:txBody>
                    <a:bodyPr/>
                    <a:lstStyle/>
                    <a:p>
                      <a:pPr algn="ctr"/>
                      <a:endParaRPr lang="cs-CZ" sz="40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75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72075">
                <a:tc>
                  <a:txBody>
                    <a:bodyPr/>
                    <a:lstStyle/>
                    <a:p>
                      <a:pPr algn="ctr"/>
                      <a:endParaRPr lang="cs-CZ" sz="40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81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0883411"/>
              </p:ext>
            </p:extLst>
          </p:nvPr>
        </p:nvGraphicFramePr>
        <p:xfrm>
          <a:off x="5584055" y="4386064"/>
          <a:ext cx="2448270" cy="21031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{68D230F3-CF80-4859-8CE7-A43EE81993B5}</a:tableStyleId>
              </a:tblPr>
              <a:tblGrid>
                <a:gridCol w="816090"/>
                <a:gridCol w="816090"/>
                <a:gridCol w="816090"/>
              </a:tblGrid>
              <a:tr h="672075"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38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72075">
                <a:tc>
                  <a:txBody>
                    <a:bodyPr/>
                    <a:lstStyle/>
                    <a:p>
                      <a:pPr algn="ctr"/>
                      <a:endParaRPr lang="cs-CZ" sz="40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73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72075">
                <a:tc>
                  <a:txBody>
                    <a:bodyPr/>
                    <a:lstStyle/>
                    <a:p>
                      <a:pPr algn="ctr"/>
                      <a:endParaRPr lang="cs-CZ" sz="40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/>
                        <a:t>94</a:t>
                      </a:r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40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0" y="281608"/>
            <a:ext cx="10160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Zapiš do každé tabulky číslo předchůdce a následovníka daného čísla.</a:t>
            </a:r>
            <a:endParaRPr lang="cs-CZ" sz="44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098" name="Picture 2" descr="C:\Users\Květa\AppData\Local\Microsoft\Windows\Temporary Internet Files\Content.IE5\PMHN2BGP\MC90028122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57872"/>
            <a:ext cx="2320705" cy="1952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744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643350"/>
              </p:ext>
            </p:extLst>
          </p:nvPr>
        </p:nvGraphicFramePr>
        <p:xfrm>
          <a:off x="3351808" y="2009800"/>
          <a:ext cx="5688630" cy="51816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tableStyleId>{5FD0F851-EC5A-4D38-B0AD-8093EC10F338}</a:tableStyleId>
              </a:tblPr>
              <a:tblGrid>
                <a:gridCol w="568863"/>
                <a:gridCol w="568863"/>
                <a:gridCol w="568863"/>
                <a:gridCol w="568863"/>
                <a:gridCol w="568863"/>
                <a:gridCol w="568863"/>
                <a:gridCol w="568863"/>
                <a:gridCol w="568863"/>
                <a:gridCol w="568863"/>
                <a:gridCol w="568863"/>
              </a:tblGrid>
              <a:tr h="482454"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454"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16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18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454"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25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29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454"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34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40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454"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43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454"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52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454"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61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454"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72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454"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83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2454"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smtClean="0">
                          <a:solidFill>
                            <a:schemeClr val="accent4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94</a:t>
                      </a:r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>
                        <a:solidFill>
                          <a:schemeClr val="accent4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1263576" y="310968"/>
            <a:ext cx="86409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Doplň správně chybějící čísla.</a:t>
            </a:r>
            <a:endParaRPr lang="cs-CZ" sz="48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24" name="Picture 4" descr="C:\Users\Květa\AppData\Local\Microsoft\Windows\Temporary Internet Files\Content.IE5\06UDHJIN\MC90025047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456" y="2729880"/>
            <a:ext cx="2943885" cy="2725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347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335584" y="3089920"/>
            <a:ext cx="780143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8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Výsledky cvičení</a:t>
            </a:r>
            <a:endParaRPr lang="cs-CZ" sz="8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Obrázek 2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752" y="6186264"/>
            <a:ext cx="5520324" cy="1134237"/>
          </a:xfrm>
          <a:prstGeom prst="rect">
            <a:avLst/>
          </a:prstGeom>
          <a:solidFill>
            <a:scrgbClr r="0" g="0" b="0">
              <a:alpha val="0"/>
            </a:scrgbClr>
          </a:solidFill>
        </p:spPr>
      </p:pic>
    </p:spTree>
    <p:extLst>
      <p:ext uri="{BB962C8B-B14F-4D97-AF65-F5344CB8AC3E}">
        <p14:creationId xmlns:p14="http://schemas.microsoft.com/office/powerpoint/2010/main" val="871278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ulk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341315"/>
              </p:ext>
            </p:extLst>
          </p:nvPr>
        </p:nvGraphicFramePr>
        <p:xfrm>
          <a:off x="1387578" y="1649760"/>
          <a:ext cx="7580850" cy="792088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{327F97BB-C833-4FB7-BDE5-3F7075034690}</a:tableStyleId>
              </a:tblPr>
              <a:tblGrid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23</a:t>
                      </a:r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24</a:t>
                      </a:r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25</a:t>
                      </a:r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26</a:t>
                      </a:r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27</a:t>
                      </a:r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28</a:t>
                      </a:r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29</a:t>
                      </a:r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30</a:t>
                      </a:r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31</a:t>
                      </a:r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32</a:t>
                      </a:r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3" name="Tabulk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7765099"/>
              </p:ext>
            </p:extLst>
          </p:nvPr>
        </p:nvGraphicFramePr>
        <p:xfrm>
          <a:off x="1335584" y="2729880"/>
          <a:ext cx="7580850" cy="792088"/>
        </p:xfrm>
        <a:graphic>
          <a:graphicData uri="http://schemas.openxmlformats.org/drawingml/2006/table">
            <a:tbl>
              <a:tblPr firstRow="1" bandRow="1">
                <a:tableStyleId>{638B1855-1B75-4FBE-930C-398BA8C253C6}</a:tableStyleId>
              </a:tblPr>
              <a:tblGrid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57</a:t>
                      </a:r>
                      <a:endParaRPr lang="cs-CZ" sz="4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58</a:t>
                      </a:r>
                      <a:endParaRPr lang="cs-CZ" sz="4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59</a:t>
                      </a:r>
                      <a:endParaRPr lang="cs-CZ" sz="4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60</a:t>
                      </a:r>
                      <a:endParaRPr lang="cs-CZ" sz="4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61</a:t>
                      </a:r>
                      <a:endParaRPr lang="cs-CZ" sz="4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62</a:t>
                      </a:r>
                      <a:endParaRPr lang="cs-CZ" sz="4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63</a:t>
                      </a:r>
                      <a:endParaRPr lang="cs-CZ" sz="4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64</a:t>
                      </a:r>
                      <a:endParaRPr lang="cs-CZ" sz="4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65</a:t>
                      </a:r>
                      <a:endParaRPr lang="cs-CZ" sz="4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66</a:t>
                      </a:r>
                      <a:endParaRPr lang="cs-CZ" sz="4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4" name="Tabulk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4385687"/>
              </p:ext>
            </p:extLst>
          </p:nvPr>
        </p:nvGraphicFramePr>
        <p:xfrm>
          <a:off x="1335584" y="3737992"/>
          <a:ext cx="7580850" cy="792088"/>
        </p:xfrm>
        <a:graphic>
          <a:graphicData uri="http://schemas.openxmlformats.org/drawingml/2006/table">
            <a:tbl>
              <a:tblPr firstRow="1" bandRow="1">
                <a:tableStyleId>{E269D01E-BC32-4049-B463-5C60D7B0CCD2}</a:tableStyleId>
              </a:tblPr>
              <a:tblGrid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bg1"/>
                          </a:solidFill>
                        </a:rPr>
                        <a:t>74</a:t>
                      </a:r>
                      <a:endParaRPr lang="cs-CZ" sz="4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bg1"/>
                          </a:solidFill>
                        </a:rPr>
                        <a:t>75</a:t>
                      </a:r>
                      <a:endParaRPr lang="cs-CZ" sz="4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bg1"/>
                          </a:solidFill>
                        </a:rPr>
                        <a:t>76</a:t>
                      </a:r>
                      <a:endParaRPr lang="cs-CZ" sz="4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4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77</a:t>
                      </a:r>
                      <a:endParaRPr lang="cs-CZ" sz="4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cs-CZ" sz="44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78</a:t>
                      </a:r>
                      <a:endParaRPr lang="cs-CZ" sz="44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bg1"/>
                          </a:solidFill>
                        </a:rPr>
                        <a:t>79</a:t>
                      </a:r>
                      <a:endParaRPr lang="cs-CZ" sz="4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bg1"/>
                          </a:solidFill>
                        </a:rPr>
                        <a:t>80</a:t>
                      </a:r>
                      <a:endParaRPr lang="cs-CZ" sz="4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bg1"/>
                          </a:solidFill>
                        </a:rPr>
                        <a:t>81</a:t>
                      </a:r>
                      <a:endParaRPr lang="cs-CZ" sz="4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bg1"/>
                          </a:solidFill>
                        </a:rPr>
                        <a:t>82</a:t>
                      </a:r>
                      <a:endParaRPr lang="cs-CZ" sz="4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bg1"/>
                          </a:solidFill>
                        </a:rPr>
                        <a:t>83</a:t>
                      </a:r>
                      <a:endParaRPr lang="cs-CZ" sz="44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ulk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7917181"/>
              </p:ext>
            </p:extLst>
          </p:nvPr>
        </p:nvGraphicFramePr>
        <p:xfrm>
          <a:off x="1335584" y="4818112"/>
          <a:ext cx="7580850" cy="792088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rgbClr val="002060"/>
                          </a:solidFill>
                        </a:rPr>
                        <a:t>31</a:t>
                      </a:r>
                      <a:endParaRPr lang="cs-CZ" sz="4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rgbClr val="002060"/>
                          </a:solidFill>
                        </a:rPr>
                        <a:t>30</a:t>
                      </a:r>
                      <a:endParaRPr lang="cs-CZ" sz="4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rgbClr val="002060"/>
                          </a:solidFill>
                        </a:rPr>
                        <a:t>29</a:t>
                      </a:r>
                      <a:endParaRPr lang="cs-CZ" sz="4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rgbClr val="002060"/>
                          </a:solidFill>
                        </a:rPr>
                        <a:t>28</a:t>
                      </a:r>
                      <a:endParaRPr lang="cs-CZ" sz="4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rgbClr val="002060"/>
                          </a:solidFill>
                        </a:rPr>
                        <a:t>27</a:t>
                      </a:r>
                      <a:endParaRPr lang="cs-CZ" sz="4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rgbClr val="002060"/>
                          </a:solidFill>
                        </a:rPr>
                        <a:t>26</a:t>
                      </a:r>
                      <a:endParaRPr lang="cs-CZ" sz="4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rgbClr val="002060"/>
                          </a:solidFill>
                        </a:rPr>
                        <a:t>25</a:t>
                      </a:r>
                      <a:endParaRPr lang="cs-CZ" sz="4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rgbClr val="002060"/>
                          </a:solidFill>
                        </a:rPr>
                        <a:t>24</a:t>
                      </a:r>
                      <a:endParaRPr lang="cs-CZ" sz="4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rgbClr val="002060"/>
                          </a:solidFill>
                        </a:rPr>
                        <a:t>23</a:t>
                      </a:r>
                      <a:endParaRPr lang="cs-CZ" sz="4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rgbClr val="002060"/>
                          </a:solidFill>
                        </a:rPr>
                        <a:t>22</a:t>
                      </a:r>
                      <a:endParaRPr lang="cs-CZ" sz="44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6" name="Tabulk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2694260"/>
              </p:ext>
            </p:extLst>
          </p:nvPr>
        </p:nvGraphicFramePr>
        <p:xfrm>
          <a:off x="1335584" y="5826224"/>
          <a:ext cx="7580850" cy="792088"/>
        </p:xfrm>
        <a:graphic>
          <a:graphicData uri="http://schemas.openxmlformats.org/drawingml/2006/table">
            <a:tbl>
              <a:tblPr firstRow="1" bandRow="1">
                <a:tableStyleId>{18603FDC-E32A-4AB5-989C-0864C3EAD2B8}</a:tableStyleId>
              </a:tblPr>
              <a:tblGrid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  <a:gridCol w="758085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61</a:t>
                      </a:r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60</a:t>
                      </a:r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59</a:t>
                      </a:r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58</a:t>
                      </a:r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57</a:t>
                      </a:r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56</a:t>
                      </a:r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55</a:t>
                      </a:r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54</a:t>
                      </a:r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53</a:t>
                      </a:r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52</a:t>
                      </a:r>
                      <a:endParaRPr lang="cs-CZ" sz="4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" name="TextovéPole 16"/>
          <p:cNvSpPr txBox="1"/>
          <p:nvPr/>
        </p:nvSpPr>
        <p:spPr>
          <a:xfrm>
            <a:off x="2919760" y="389705"/>
            <a:ext cx="60499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Pokračuj v řadách čísel</a:t>
            </a:r>
            <a:r>
              <a:rPr lang="cs-CZ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cs-CZ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8" name="Picture 4" descr="C:\Users\Květa\AppData\Local\Microsoft\Windows\Temporary Internet Files\Content.IE5\Y05FWLME\MC90029070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4748" y="0"/>
            <a:ext cx="2032503" cy="1970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355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">
              <a:schemeClr val="bg1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636580"/>
              </p:ext>
            </p:extLst>
          </p:nvPr>
        </p:nvGraphicFramePr>
        <p:xfrm>
          <a:off x="1767632" y="2513856"/>
          <a:ext cx="7275100" cy="16448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7510"/>
                <a:gridCol w="727510"/>
                <a:gridCol w="727510"/>
                <a:gridCol w="727510"/>
                <a:gridCol w="727510"/>
                <a:gridCol w="727510"/>
                <a:gridCol w="727510"/>
                <a:gridCol w="727510"/>
                <a:gridCol w="727510"/>
                <a:gridCol w="727510"/>
              </a:tblGrid>
              <a:tr h="792088"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47</a:t>
                      </a:r>
                      <a:endParaRPr lang="cs-CZ" sz="4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12</a:t>
                      </a:r>
                      <a:endParaRPr lang="cs-CZ" sz="4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54</a:t>
                      </a:r>
                      <a:endParaRPr lang="cs-CZ" sz="4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63</a:t>
                      </a:r>
                      <a:endParaRPr lang="cs-CZ" sz="4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28</a:t>
                      </a:r>
                      <a:endParaRPr lang="cs-CZ" sz="4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37</a:t>
                      </a:r>
                      <a:endParaRPr lang="cs-CZ" sz="4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75</a:t>
                      </a:r>
                      <a:endParaRPr lang="cs-CZ" sz="4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14</a:t>
                      </a:r>
                      <a:endParaRPr lang="cs-CZ" sz="4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77</a:t>
                      </a:r>
                      <a:endParaRPr lang="cs-CZ" sz="4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52</a:t>
                      </a:r>
                      <a:endParaRPr lang="cs-CZ" sz="40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852809"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12</a:t>
                      </a:r>
                      <a:endParaRPr lang="cs-CZ" sz="4000" b="1" dirty="0">
                        <a:solidFill>
                          <a:schemeClr val="bg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14</a:t>
                      </a:r>
                      <a:endParaRPr lang="cs-CZ" sz="4000" b="1" dirty="0">
                        <a:solidFill>
                          <a:schemeClr val="bg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28</a:t>
                      </a:r>
                      <a:endParaRPr lang="cs-CZ" sz="4000" b="1" dirty="0">
                        <a:solidFill>
                          <a:schemeClr val="bg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37</a:t>
                      </a:r>
                      <a:endParaRPr lang="cs-CZ" sz="4000" b="1" dirty="0">
                        <a:solidFill>
                          <a:schemeClr val="bg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47</a:t>
                      </a:r>
                      <a:endParaRPr lang="cs-CZ" sz="4000" b="1" dirty="0">
                        <a:solidFill>
                          <a:schemeClr val="bg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52</a:t>
                      </a:r>
                      <a:endParaRPr lang="cs-CZ" sz="4000" b="1" dirty="0">
                        <a:solidFill>
                          <a:schemeClr val="bg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54</a:t>
                      </a:r>
                      <a:endParaRPr lang="cs-CZ" sz="4000" b="1" dirty="0">
                        <a:solidFill>
                          <a:schemeClr val="bg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63</a:t>
                      </a:r>
                      <a:endParaRPr lang="cs-CZ" sz="4000" b="1" dirty="0">
                        <a:solidFill>
                          <a:schemeClr val="bg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75</a:t>
                      </a:r>
                      <a:endParaRPr lang="cs-CZ" sz="4000" b="1" dirty="0">
                        <a:solidFill>
                          <a:schemeClr val="bg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77</a:t>
                      </a:r>
                      <a:endParaRPr lang="cs-CZ" sz="4000" b="1" dirty="0">
                        <a:solidFill>
                          <a:schemeClr val="bg2">
                            <a:lumMod val="50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cell3D prstMaterial="dkEdge">
                      <a:bevel prst="artDeco"/>
                      <a:lightRig rig="flood" dir="t"/>
                    </a:cell3D>
                  </a:tcPr>
                </a:tc>
              </a:tr>
            </a:tbl>
          </a:graphicData>
        </a:graphic>
      </p:graphicFrame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9451176"/>
              </p:ext>
            </p:extLst>
          </p:nvPr>
        </p:nvGraphicFramePr>
        <p:xfrm>
          <a:off x="1697917" y="4386064"/>
          <a:ext cx="7272810" cy="1584176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727281"/>
                <a:gridCol w="727281"/>
                <a:gridCol w="727281"/>
                <a:gridCol w="727281"/>
                <a:gridCol w="727281"/>
                <a:gridCol w="727281"/>
                <a:gridCol w="727281"/>
                <a:gridCol w="727281"/>
                <a:gridCol w="727281"/>
                <a:gridCol w="727281"/>
              </a:tblGrid>
              <a:tr h="744050"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56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42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18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19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33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85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21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99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</a:tr>
              <a:tr h="840126"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coolSlan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18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19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21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33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42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56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85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40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99</a:t>
                      </a:r>
                      <a:endParaRPr lang="cs-CZ" sz="4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prst="artDeco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2295512" y="497632"/>
            <a:ext cx="73448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Zapiš čísla v pořadí od největšího k nejmenšímu.</a:t>
            </a:r>
            <a:endParaRPr lang="cs-CZ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 descr="C:\Users\Květa\AppData\Local\Microsoft\Windows\Temporary Internet Files\Content.IE5\Y05FWLME\MC90023396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464" y="248858"/>
            <a:ext cx="2040048" cy="2067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9141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516</Words>
  <Application>Microsoft Office PowerPoint</Application>
  <PresentationFormat>Vlastní</PresentationFormat>
  <Paragraphs>359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12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7" baseType="lpstr">
      <vt:lpstr>Arial</vt:lpstr>
      <vt:lpstr>Arial - 13</vt:lpstr>
      <vt:lpstr>Arial - 16</vt:lpstr>
      <vt:lpstr>Calibri</vt:lpstr>
      <vt:lpstr>Arial - 16 - 16</vt:lpstr>
      <vt:lpstr>Arial - 12</vt:lpstr>
      <vt:lpstr>Arial - 41</vt:lpstr>
      <vt:lpstr>System - 12</vt:lpstr>
      <vt:lpstr>Arial - 20 - 20</vt:lpstr>
      <vt:lpstr>Arial - 24</vt:lpstr>
      <vt:lpstr>Arial - 20</vt:lpstr>
      <vt:lpstr>Arial - 16 - 12</vt:lpstr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Květa</dc:creator>
  <cp:lastModifiedBy>Učitel</cp:lastModifiedBy>
  <cp:revision>69</cp:revision>
  <dcterms:created xsi:type="dcterms:W3CDTF">2013-04-04T14:43:01Z</dcterms:created>
  <dcterms:modified xsi:type="dcterms:W3CDTF">2013-05-14T05:30:34Z</dcterms:modified>
</cp:coreProperties>
</file>