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62" r:id="rId2"/>
    <p:sldId id="264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C0BB5-B88D-42F2-963E-64EC0A6E148D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3CF42-44AF-46E1-9852-14C1BD2772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935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3CF42-44AF-46E1-9852-14C1BD2772D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961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3CF42-44AF-46E1-9852-14C1BD2772D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494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AF808759-E36B-42F1-9608-3EC97533FC5B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D11A2666-85C6-49E8-AB36-1B4FD7C0D905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Rot="1" noChangeArrowheads="1"/>
          </p:cNvSpPr>
          <p:nvPr/>
        </p:nvSpPr>
        <p:spPr bwMode="auto">
          <a:xfrm>
            <a:off x="611188" y="1989138"/>
            <a:ext cx="76295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cs-CZ" sz="3200" dirty="0" smtClean="0">
                <a:latin typeface="Times New Roman" pitchFamily="18" charset="0"/>
              </a:rPr>
              <a:t>Die </a:t>
            </a:r>
            <a:r>
              <a:rPr lang="cs-CZ" sz="3200" dirty="0" err="1" smtClean="0">
                <a:latin typeface="Times New Roman" pitchFamily="18" charset="0"/>
              </a:rPr>
              <a:t>Tagesernährung</a:t>
            </a:r>
            <a:r>
              <a:rPr lang="cs-CZ" sz="3200" dirty="0" smtClean="0">
                <a:latin typeface="Times New Roman" pitchFamily="18" charset="0"/>
              </a:rPr>
              <a:t> (Denní strava)</a:t>
            </a:r>
            <a:endParaRPr lang="cs-CZ" sz="2400" dirty="0">
              <a:latin typeface="Times New Roman" pitchFamily="18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179388" y="188913"/>
            <a:ext cx="87137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1400" dirty="0" err="1">
                <a:latin typeface="Tahoma" pitchFamily="34" charset="0"/>
              </a:rPr>
              <a:t>Základní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škola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Bohutín</a:t>
            </a:r>
            <a:r>
              <a:rPr lang="en-US" sz="1400" dirty="0">
                <a:latin typeface="Tahoma" pitchFamily="34" charset="0"/>
              </a:rPr>
              <a:t>, </a:t>
            </a:r>
            <a:r>
              <a:rPr lang="en-US" sz="1400" dirty="0" err="1">
                <a:latin typeface="Tahoma" pitchFamily="34" charset="0"/>
              </a:rPr>
              <a:t>okres</a:t>
            </a:r>
            <a:r>
              <a:rPr lang="en-US" sz="1400" dirty="0">
                <a:latin typeface="Tahoma" pitchFamily="34" charset="0"/>
              </a:rPr>
              <a:t> </a:t>
            </a:r>
            <a:r>
              <a:rPr lang="en-US" sz="1400" dirty="0" err="1">
                <a:latin typeface="Tahoma" pitchFamily="34" charset="0"/>
              </a:rPr>
              <a:t>Příbram</a:t>
            </a:r>
            <a:r>
              <a:rPr lang="cs-CZ" sz="1400" dirty="0">
                <a:latin typeface="Tahoma" pitchFamily="34" charset="0"/>
              </a:rPr>
              <a:t>                                       </a:t>
            </a:r>
            <a:r>
              <a:rPr lang="en-US" sz="1400" dirty="0">
                <a:latin typeface="Tahoma" pitchFamily="34" charset="0"/>
              </a:rPr>
              <a:t>VY_3</a:t>
            </a:r>
            <a:r>
              <a:rPr lang="cs-CZ" sz="1400" dirty="0">
                <a:latin typeface="Tahoma" pitchFamily="34" charset="0"/>
              </a:rPr>
              <a:t>2</a:t>
            </a:r>
            <a:r>
              <a:rPr lang="en-US" sz="1400" dirty="0">
                <a:latin typeface="Tahoma" pitchFamily="34" charset="0"/>
              </a:rPr>
              <a:t>_INOVACE_</a:t>
            </a:r>
            <a:r>
              <a:rPr lang="cs-CZ" sz="1400" dirty="0" smtClean="0">
                <a:latin typeface="Tahoma" pitchFamily="34" charset="0"/>
              </a:rPr>
              <a:t>CIJ15_Denní strava</a:t>
            </a:r>
            <a:endParaRPr lang="en-US" sz="1400" dirty="0">
              <a:latin typeface="Tahoma" pitchFamily="34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611188" y="4005263"/>
            <a:ext cx="1949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cs-CZ" b="1">
                <a:solidFill>
                  <a:srgbClr val="000000"/>
                </a:solidFill>
                <a:cs typeface="Arial" charset="0"/>
              </a:rPr>
              <a:t>Autor materiálu: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484438" y="4005263"/>
            <a:ext cx="1924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>
                <a:solidFill>
                  <a:srgbClr val="000000"/>
                </a:solidFill>
                <a:cs typeface="Arial" charset="0"/>
              </a:rPr>
              <a:t>Mgr. Pavel Hájek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50825" y="4365625"/>
            <a:ext cx="7848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sz="1000" b="1">
                <a:solidFill>
                  <a:srgbClr val="FF0000"/>
                </a:solidFill>
                <a:cs typeface="Arial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>
                <a:solidFill>
                  <a:srgbClr val="FF0000"/>
                </a:solidFill>
                <a:cs typeface="Arial" charset="0"/>
              </a:rPr>
              <a:t>Jakékoliv další používání podléhá autorskému zákonu.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11188" y="4868863"/>
            <a:ext cx="60817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1000" b="1">
                <a:solidFill>
                  <a:srgbClr val="000000"/>
                </a:solidFill>
                <a:cs typeface="Arial" charset="0"/>
              </a:rPr>
              <a:t>Tento</a:t>
            </a:r>
            <a:r>
              <a:rPr lang="cs-CZ" b="1">
                <a:solidFill>
                  <a:srgbClr val="000000"/>
                </a:solidFill>
                <a:cs typeface="Arial" charset="0"/>
              </a:rPr>
              <a:t> </a:t>
            </a:r>
            <a:r>
              <a:rPr lang="cs-CZ" sz="1000" b="1">
                <a:solidFill>
                  <a:srgbClr val="000000"/>
                </a:solidFill>
                <a:cs typeface="Arial" charset="0"/>
              </a:rPr>
              <a:t>výukový materiál vznikl v rámci Operačního programu Vzdělání pro konkurenceschopnost</a:t>
            </a:r>
            <a:r>
              <a:rPr lang="cs-CZ" b="1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5516563"/>
            <a:ext cx="5257800" cy="1074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994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3636" y="1268760"/>
            <a:ext cx="4689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První jídlo je snídaně.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80128" y="1774238"/>
            <a:ext cx="74194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Das</a:t>
            </a:r>
            <a:r>
              <a:rPr lang="cs-CZ" sz="3600" dirty="0" smtClean="0"/>
              <a:t> </a:t>
            </a:r>
            <a:r>
              <a:rPr lang="cs-CZ" sz="3600" dirty="0" err="1" smtClean="0"/>
              <a:t>erste</a:t>
            </a:r>
            <a:r>
              <a:rPr lang="cs-CZ" sz="3600" dirty="0" smtClean="0"/>
              <a:t> </a:t>
            </a:r>
            <a:r>
              <a:rPr lang="cs-CZ" sz="3600" dirty="0" err="1" smtClean="0"/>
              <a:t>Gericht</a:t>
            </a:r>
            <a:r>
              <a:rPr lang="cs-CZ" sz="3600" dirty="0" smtClean="0"/>
              <a:t> </a:t>
            </a:r>
            <a:r>
              <a:rPr lang="cs-CZ" sz="3600" dirty="0" err="1" smtClean="0"/>
              <a:t>ist</a:t>
            </a:r>
            <a:r>
              <a:rPr lang="cs-CZ" sz="3600" dirty="0" smtClean="0"/>
              <a:t> </a:t>
            </a:r>
            <a:r>
              <a:rPr lang="cs-CZ" sz="3600" dirty="0" err="1" smtClean="0"/>
              <a:t>das</a:t>
            </a:r>
            <a:r>
              <a:rPr lang="cs-CZ" sz="3600" dirty="0" smtClean="0"/>
              <a:t> </a:t>
            </a:r>
            <a:r>
              <a:rPr lang="cs-CZ" sz="3600" dirty="0" err="1" smtClean="0"/>
              <a:t>Frühstück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4" y="2420569"/>
            <a:ext cx="10801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Obvykle snídají lidé </a:t>
            </a:r>
            <a:r>
              <a:rPr lang="cs-CZ" sz="3600" dirty="0"/>
              <a:t>chleba </a:t>
            </a:r>
            <a:r>
              <a:rPr lang="cs-CZ" sz="3600" dirty="0" smtClean="0"/>
              <a:t>a rohlíky s máslem, </a:t>
            </a:r>
            <a:r>
              <a:rPr lang="cs-CZ" sz="3600" dirty="0" err="1" smtClean="0"/>
              <a:t>šunkou,salámem,sýrem</a:t>
            </a:r>
            <a:r>
              <a:rPr lang="cs-CZ" sz="3600" dirty="0" smtClean="0"/>
              <a:t> nebo marmeládou.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63636" y="3620898"/>
            <a:ext cx="89803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Gewöhnlich</a:t>
            </a:r>
            <a:r>
              <a:rPr lang="cs-CZ" sz="3600" dirty="0" smtClean="0"/>
              <a:t> </a:t>
            </a:r>
            <a:r>
              <a:rPr lang="cs-CZ" sz="3600" dirty="0" err="1" smtClean="0"/>
              <a:t>frühstücken</a:t>
            </a:r>
            <a:r>
              <a:rPr lang="cs-CZ" sz="3600" dirty="0" smtClean="0"/>
              <a:t> </a:t>
            </a:r>
            <a:r>
              <a:rPr lang="cs-CZ" sz="3600" dirty="0" err="1" smtClean="0"/>
              <a:t>die</a:t>
            </a:r>
            <a:r>
              <a:rPr lang="cs-CZ" sz="3600" dirty="0" smtClean="0"/>
              <a:t> </a:t>
            </a:r>
            <a:r>
              <a:rPr lang="cs-CZ" sz="3600" dirty="0" err="1" smtClean="0"/>
              <a:t>Menschen</a:t>
            </a:r>
            <a:r>
              <a:rPr lang="cs-CZ" sz="3600" dirty="0" smtClean="0"/>
              <a:t> </a:t>
            </a:r>
            <a:r>
              <a:rPr lang="cs-CZ" sz="3600" dirty="0" err="1" smtClean="0"/>
              <a:t>Brot</a:t>
            </a:r>
            <a:r>
              <a:rPr lang="cs-CZ" sz="3600" dirty="0" smtClean="0"/>
              <a:t> </a:t>
            </a:r>
            <a:r>
              <a:rPr lang="cs-CZ" sz="3600" dirty="0" err="1" smtClean="0"/>
              <a:t>und</a:t>
            </a:r>
            <a:r>
              <a:rPr lang="cs-CZ" sz="3600" dirty="0" smtClean="0"/>
              <a:t> </a:t>
            </a:r>
            <a:r>
              <a:rPr lang="cs-CZ" sz="3600" dirty="0" err="1" smtClean="0"/>
              <a:t>Hörnchen</a:t>
            </a:r>
            <a:r>
              <a:rPr lang="cs-CZ" sz="3600" dirty="0" smtClean="0"/>
              <a:t> </a:t>
            </a:r>
            <a:r>
              <a:rPr lang="cs-CZ" sz="3600" dirty="0" err="1" smtClean="0"/>
              <a:t>mit</a:t>
            </a:r>
            <a:r>
              <a:rPr lang="cs-CZ" sz="3600" dirty="0" smtClean="0"/>
              <a:t> </a:t>
            </a:r>
            <a:r>
              <a:rPr lang="cs-CZ" sz="3600" dirty="0" err="1" smtClean="0"/>
              <a:t>Butter</a:t>
            </a:r>
            <a:r>
              <a:rPr lang="cs-CZ" sz="3600" dirty="0" smtClean="0"/>
              <a:t>, </a:t>
            </a:r>
            <a:r>
              <a:rPr lang="cs-CZ" sz="3600" dirty="0" err="1" smtClean="0"/>
              <a:t>Schinken</a:t>
            </a:r>
            <a:r>
              <a:rPr lang="cs-CZ" sz="3600" dirty="0" smtClean="0"/>
              <a:t>, </a:t>
            </a:r>
            <a:r>
              <a:rPr lang="cs-CZ" sz="3600" dirty="0" err="1" smtClean="0"/>
              <a:t>Wurst</a:t>
            </a:r>
            <a:r>
              <a:rPr lang="cs-CZ" sz="3600" dirty="0" smtClean="0"/>
              <a:t>, </a:t>
            </a:r>
            <a:r>
              <a:rPr lang="cs-CZ" sz="3600" dirty="0" err="1" smtClean="0"/>
              <a:t>Käse</a:t>
            </a:r>
            <a:r>
              <a:rPr lang="cs-CZ" sz="3600" dirty="0" smtClean="0"/>
              <a:t> oder </a:t>
            </a:r>
            <a:r>
              <a:rPr lang="cs-CZ" sz="3600" dirty="0" err="1" smtClean="0"/>
              <a:t>Marmelade</a:t>
            </a:r>
            <a:r>
              <a:rPr lang="cs-CZ" sz="3600" dirty="0"/>
              <a:t>.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80128" y="5373215"/>
            <a:ext cx="7392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Pije se čaj, kakao nebo ovocný džus.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63636" y="6019547"/>
            <a:ext cx="9073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Man </a:t>
            </a:r>
            <a:r>
              <a:rPr lang="cs-CZ" sz="3600" dirty="0" err="1" smtClean="0"/>
              <a:t>trinkt</a:t>
            </a:r>
            <a:r>
              <a:rPr lang="cs-CZ" sz="3600" dirty="0" smtClean="0"/>
              <a:t> </a:t>
            </a:r>
            <a:r>
              <a:rPr lang="cs-CZ" sz="3600" dirty="0" err="1" smtClean="0"/>
              <a:t>Tee,Kakao</a:t>
            </a:r>
            <a:r>
              <a:rPr lang="cs-CZ" sz="3600" dirty="0" smtClean="0"/>
              <a:t> oder </a:t>
            </a:r>
            <a:r>
              <a:rPr lang="cs-CZ" sz="3600" dirty="0" err="1" smtClean="0"/>
              <a:t>Fruchtsaft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0" y="404664"/>
            <a:ext cx="9236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</a:rPr>
              <a:t>DIE TAGESERNÄHRUNG ( DENNÍ STRAVA)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703031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17543" y="404664"/>
            <a:ext cx="8784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K dopolední svačině je vhodné ovoce nebo zelenina.</a:t>
            </a:r>
            <a:endParaRPr 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80619" y="1484784"/>
            <a:ext cx="8395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Zum</a:t>
            </a:r>
            <a:r>
              <a:rPr lang="cs-CZ" sz="3600" dirty="0" smtClean="0"/>
              <a:t> </a:t>
            </a:r>
            <a:r>
              <a:rPr lang="cs-CZ" sz="3600" dirty="0" err="1" smtClean="0"/>
              <a:t>Pausenbrot</a:t>
            </a:r>
            <a:r>
              <a:rPr lang="cs-CZ" sz="3600" dirty="0" smtClean="0"/>
              <a:t> </a:t>
            </a:r>
            <a:r>
              <a:rPr lang="cs-CZ" sz="3600" dirty="0" err="1" smtClean="0"/>
              <a:t>ist</a:t>
            </a:r>
            <a:r>
              <a:rPr lang="cs-CZ" sz="3600" dirty="0" smtClean="0"/>
              <a:t> Obst oder </a:t>
            </a:r>
            <a:r>
              <a:rPr lang="cs-CZ" sz="3600" dirty="0" err="1" smtClean="0"/>
              <a:t>Gemüse</a:t>
            </a:r>
            <a:r>
              <a:rPr lang="cs-CZ" sz="3600" dirty="0" smtClean="0"/>
              <a:t> </a:t>
            </a:r>
            <a:r>
              <a:rPr lang="cs-CZ" sz="3600" dirty="0" err="1" smtClean="0"/>
              <a:t>geeignet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80619" y="2668588"/>
            <a:ext cx="8778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Dalším pokrmem je oběd – hlavní jídlo dne.</a:t>
            </a:r>
            <a:endParaRPr lang="cs-CZ" sz="3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41634" y="3314919"/>
            <a:ext cx="8702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Das</a:t>
            </a:r>
            <a:r>
              <a:rPr lang="cs-CZ" sz="3600" dirty="0" smtClean="0"/>
              <a:t> </a:t>
            </a:r>
            <a:r>
              <a:rPr lang="cs-CZ" sz="3600" dirty="0" err="1" smtClean="0"/>
              <a:t>nächste</a:t>
            </a:r>
            <a:r>
              <a:rPr lang="cs-CZ" sz="3600" dirty="0" smtClean="0"/>
              <a:t> </a:t>
            </a:r>
            <a:r>
              <a:rPr lang="cs-CZ" sz="3600" dirty="0" err="1" smtClean="0"/>
              <a:t>Gericht</a:t>
            </a:r>
            <a:r>
              <a:rPr lang="cs-CZ" sz="3600" dirty="0" smtClean="0"/>
              <a:t> </a:t>
            </a:r>
            <a:r>
              <a:rPr lang="cs-CZ" sz="3600" dirty="0" err="1" smtClean="0"/>
              <a:t>ist</a:t>
            </a:r>
            <a:r>
              <a:rPr lang="cs-CZ" sz="3600" dirty="0" smtClean="0"/>
              <a:t> </a:t>
            </a:r>
            <a:r>
              <a:rPr lang="cs-CZ" sz="3600" dirty="0" err="1" smtClean="0"/>
              <a:t>das</a:t>
            </a:r>
            <a:r>
              <a:rPr lang="cs-CZ" sz="3600" dirty="0" smtClean="0"/>
              <a:t> </a:t>
            </a:r>
            <a:r>
              <a:rPr lang="cs-CZ" sz="3600" dirty="0" err="1" smtClean="0"/>
              <a:t>Mittagessen</a:t>
            </a:r>
            <a:r>
              <a:rPr lang="cs-CZ" sz="3600" dirty="0"/>
              <a:t> </a:t>
            </a:r>
            <a:r>
              <a:rPr lang="cs-CZ" sz="3600" dirty="0" smtClean="0"/>
              <a:t>– </a:t>
            </a:r>
            <a:r>
              <a:rPr lang="cs-CZ" sz="3600" dirty="0" err="1" smtClean="0"/>
              <a:t>die</a:t>
            </a:r>
            <a:r>
              <a:rPr lang="cs-CZ" sz="3600" dirty="0" smtClean="0"/>
              <a:t> </a:t>
            </a:r>
          </a:p>
          <a:p>
            <a:r>
              <a:rPr lang="cs-CZ" sz="3600" dirty="0" err="1" smtClean="0"/>
              <a:t>Hauptmahlzeit</a:t>
            </a:r>
            <a:r>
              <a:rPr lang="cs-CZ" sz="3600" dirty="0" smtClean="0"/>
              <a:t> des </a:t>
            </a:r>
            <a:r>
              <a:rPr lang="cs-CZ" sz="3600" dirty="0" err="1" smtClean="0"/>
              <a:t>Tages</a:t>
            </a:r>
            <a:r>
              <a:rPr lang="cs-CZ" sz="3600" dirty="0" smtClean="0"/>
              <a:t>. </a:t>
            </a:r>
            <a:endParaRPr lang="cs-CZ" sz="3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62091" y="4515248"/>
            <a:ext cx="9275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Například hovězí vývar, vepřová pečeně, knedlíky, pudink.</a:t>
            </a:r>
            <a:endParaRPr lang="cs-CZ" sz="3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62090" y="5598176"/>
            <a:ext cx="8861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Zum</a:t>
            </a:r>
            <a:r>
              <a:rPr lang="cs-CZ" sz="3600" dirty="0" smtClean="0"/>
              <a:t> </a:t>
            </a:r>
            <a:r>
              <a:rPr lang="cs-CZ" sz="3600" dirty="0" err="1" smtClean="0"/>
              <a:t>Beispiel</a:t>
            </a:r>
            <a:r>
              <a:rPr lang="cs-CZ" sz="3600" dirty="0" smtClean="0"/>
              <a:t> </a:t>
            </a:r>
            <a:r>
              <a:rPr lang="cs-CZ" sz="3600" dirty="0" err="1" smtClean="0"/>
              <a:t>Rinderbrühe</a:t>
            </a:r>
            <a:r>
              <a:rPr lang="cs-CZ" sz="3600" dirty="0" smtClean="0"/>
              <a:t>, </a:t>
            </a:r>
            <a:r>
              <a:rPr lang="cs-CZ" sz="3600" dirty="0" err="1" smtClean="0"/>
              <a:t>Schweinebraten</a:t>
            </a:r>
            <a:r>
              <a:rPr lang="cs-CZ" sz="3600" dirty="0" smtClean="0"/>
              <a:t>, </a:t>
            </a:r>
            <a:r>
              <a:rPr lang="cs-CZ" sz="3600" dirty="0" err="1" smtClean="0"/>
              <a:t>Knödel</a:t>
            </a:r>
            <a:r>
              <a:rPr lang="cs-CZ" sz="3600" dirty="0" smtClean="0"/>
              <a:t>, </a:t>
            </a:r>
            <a:r>
              <a:rPr lang="cs-CZ" sz="3600" dirty="0" err="1" smtClean="0"/>
              <a:t>Pudding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34599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90882" y="260648"/>
            <a:ext cx="8853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K pití – minerální voda, ovocný džus, čaj s cit-</a:t>
            </a:r>
            <a:r>
              <a:rPr lang="cs-CZ" sz="3600" dirty="0" err="1" smtClean="0"/>
              <a:t>ronem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90882" y="1340768"/>
            <a:ext cx="8984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Zum</a:t>
            </a:r>
            <a:r>
              <a:rPr lang="cs-CZ" sz="3600" dirty="0" smtClean="0"/>
              <a:t> </a:t>
            </a:r>
            <a:r>
              <a:rPr lang="cs-CZ" sz="3600" dirty="0" err="1" smtClean="0"/>
              <a:t>Trinken</a:t>
            </a:r>
            <a:r>
              <a:rPr lang="cs-CZ" sz="3600" dirty="0" smtClean="0"/>
              <a:t> – </a:t>
            </a:r>
            <a:r>
              <a:rPr lang="cs-CZ" sz="3600" dirty="0" err="1" smtClean="0"/>
              <a:t>Mineralwasser</a:t>
            </a:r>
            <a:r>
              <a:rPr lang="cs-CZ" sz="3600" dirty="0" smtClean="0"/>
              <a:t>, </a:t>
            </a:r>
            <a:r>
              <a:rPr lang="cs-CZ" sz="3600" dirty="0" err="1" smtClean="0"/>
              <a:t>Fruchtsaft</a:t>
            </a:r>
            <a:r>
              <a:rPr lang="cs-CZ" sz="3600" dirty="0" smtClean="0"/>
              <a:t>, </a:t>
            </a:r>
            <a:r>
              <a:rPr lang="cs-CZ" sz="3600" dirty="0" err="1" smtClean="0"/>
              <a:t>Tee</a:t>
            </a:r>
            <a:r>
              <a:rPr lang="cs-CZ" sz="3600" dirty="0" smtClean="0"/>
              <a:t> </a:t>
            </a:r>
            <a:r>
              <a:rPr lang="cs-CZ" sz="3600" dirty="0" err="1" smtClean="0"/>
              <a:t>mit</a:t>
            </a:r>
            <a:r>
              <a:rPr lang="cs-CZ" sz="3600" dirty="0" smtClean="0"/>
              <a:t> </a:t>
            </a:r>
            <a:r>
              <a:rPr lang="cs-CZ" sz="3600" dirty="0" err="1" smtClean="0"/>
              <a:t>Zitrone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90882" y="2541097"/>
            <a:ext cx="8148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K odpolední svačině se jí obložené chleby.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90882" y="3084057"/>
            <a:ext cx="8056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Zur</a:t>
            </a:r>
            <a:r>
              <a:rPr lang="cs-CZ" sz="3600" dirty="0" smtClean="0"/>
              <a:t> </a:t>
            </a:r>
            <a:r>
              <a:rPr lang="cs-CZ" sz="3600" dirty="0" err="1" smtClean="0"/>
              <a:t>Vesper</a:t>
            </a:r>
            <a:r>
              <a:rPr lang="cs-CZ" sz="3600" dirty="0" smtClean="0"/>
              <a:t> </a:t>
            </a:r>
            <a:r>
              <a:rPr lang="cs-CZ" sz="3600" dirty="0" err="1" smtClean="0"/>
              <a:t>isst</a:t>
            </a:r>
            <a:r>
              <a:rPr lang="cs-CZ" sz="3600" dirty="0" smtClean="0"/>
              <a:t> man </a:t>
            </a:r>
            <a:r>
              <a:rPr lang="cs-CZ" sz="3600" dirty="0" err="1" smtClean="0"/>
              <a:t>belegte</a:t>
            </a:r>
            <a:r>
              <a:rPr lang="cs-CZ" sz="3600" dirty="0" smtClean="0"/>
              <a:t> </a:t>
            </a:r>
            <a:r>
              <a:rPr lang="cs-CZ" sz="3600" dirty="0" err="1" smtClean="0"/>
              <a:t>Brote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90882" y="3696709"/>
            <a:ext cx="8862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Večeře by měla být dobře stravitelná.</a:t>
            </a:r>
            <a:endParaRPr lang="cs-CZ" sz="36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0882" y="4221088"/>
            <a:ext cx="8908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Das</a:t>
            </a:r>
            <a:r>
              <a:rPr lang="cs-CZ" sz="3600" dirty="0" smtClean="0"/>
              <a:t> </a:t>
            </a:r>
            <a:r>
              <a:rPr lang="cs-CZ" sz="3600" dirty="0" err="1" smtClean="0"/>
              <a:t>Abendessen</a:t>
            </a:r>
            <a:r>
              <a:rPr lang="cs-CZ" sz="3600" dirty="0" smtClean="0"/>
              <a:t> </a:t>
            </a:r>
            <a:r>
              <a:rPr lang="cs-CZ" sz="3600" dirty="0" err="1" smtClean="0"/>
              <a:t>sollte</a:t>
            </a:r>
            <a:r>
              <a:rPr lang="cs-CZ" sz="3600" dirty="0" smtClean="0"/>
              <a:t> gut </a:t>
            </a:r>
            <a:r>
              <a:rPr lang="cs-CZ" sz="3600" dirty="0" err="1" smtClean="0"/>
              <a:t>verdaulich</a:t>
            </a:r>
            <a:r>
              <a:rPr lang="cs-CZ" sz="3600" dirty="0" smtClean="0"/>
              <a:t> </a:t>
            </a:r>
            <a:r>
              <a:rPr lang="cs-CZ" sz="3600" dirty="0" err="1" smtClean="0"/>
              <a:t>sein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90882" y="4714016"/>
            <a:ext cx="9321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Velmi dobrý je smažený kapr a vařené brambory.</a:t>
            </a:r>
            <a:endParaRPr lang="cs-CZ" sz="3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90882" y="5332846"/>
            <a:ext cx="8787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Sehr</a:t>
            </a:r>
            <a:r>
              <a:rPr lang="cs-CZ" sz="3600" dirty="0" smtClean="0"/>
              <a:t> gut </a:t>
            </a:r>
            <a:r>
              <a:rPr lang="cs-CZ" sz="3600" dirty="0" err="1" smtClean="0"/>
              <a:t>ist</a:t>
            </a:r>
            <a:r>
              <a:rPr lang="cs-CZ" sz="3600" dirty="0" smtClean="0"/>
              <a:t> </a:t>
            </a:r>
            <a:r>
              <a:rPr lang="cs-CZ" sz="3600" dirty="0" err="1"/>
              <a:t>g</a:t>
            </a:r>
            <a:r>
              <a:rPr lang="cs-CZ" sz="3600" dirty="0" err="1" smtClean="0"/>
              <a:t>ebratener</a:t>
            </a:r>
            <a:r>
              <a:rPr lang="cs-CZ" sz="3600" dirty="0" smtClean="0"/>
              <a:t> </a:t>
            </a:r>
            <a:r>
              <a:rPr lang="cs-CZ" sz="3600" dirty="0" err="1" smtClean="0"/>
              <a:t>Karpfen</a:t>
            </a:r>
            <a:r>
              <a:rPr lang="cs-CZ" sz="3600" dirty="0"/>
              <a:t> </a:t>
            </a:r>
            <a:r>
              <a:rPr lang="cs-CZ" sz="3600" dirty="0" err="1" smtClean="0"/>
              <a:t>und</a:t>
            </a:r>
            <a:r>
              <a:rPr lang="cs-CZ" sz="3600" dirty="0" smtClean="0"/>
              <a:t> </a:t>
            </a:r>
            <a:r>
              <a:rPr lang="cs-CZ" sz="3600" dirty="0" err="1" smtClean="0"/>
              <a:t>Salzkartoffeln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18002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0564" y="404664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Během dne by měl každý člověk dostatečně pít.</a:t>
            </a:r>
            <a:endParaRPr 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10564" y="1196752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Durch den </a:t>
            </a:r>
            <a:r>
              <a:rPr lang="cs-CZ" sz="3600" dirty="0" err="1" smtClean="0"/>
              <a:t>ganzen</a:t>
            </a:r>
            <a:r>
              <a:rPr lang="cs-CZ" sz="3600" dirty="0" smtClean="0"/>
              <a:t> </a:t>
            </a:r>
            <a:r>
              <a:rPr lang="cs-CZ" sz="3600" dirty="0" err="1" smtClean="0"/>
              <a:t>Tag</a:t>
            </a:r>
            <a:r>
              <a:rPr lang="cs-CZ" sz="3600" dirty="0" smtClean="0"/>
              <a:t> </a:t>
            </a:r>
            <a:r>
              <a:rPr lang="cs-CZ" sz="3600" dirty="0" err="1" smtClean="0"/>
              <a:t>sollte</a:t>
            </a:r>
            <a:r>
              <a:rPr lang="cs-CZ" sz="3600" dirty="0" smtClean="0"/>
              <a:t> </a:t>
            </a:r>
            <a:r>
              <a:rPr lang="cs-CZ" sz="3600" dirty="0" err="1" smtClean="0"/>
              <a:t>jeder</a:t>
            </a:r>
            <a:r>
              <a:rPr lang="cs-CZ" sz="3600" dirty="0" smtClean="0"/>
              <a:t> </a:t>
            </a:r>
            <a:r>
              <a:rPr lang="cs-CZ" sz="3600" dirty="0" err="1" smtClean="0"/>
              <a:t>Mensch</a:t>
            </a:r>
            <a:r>
              <a:rPr lang="cs-CZ" sz="3600" dirty="0" smtClean="0"/>
              <a:t> </a:t>
            </a:r>
            <a:r>
              <a:rPr lang="cs-CZ" sz="3600" dirty="0" err="1" smtClean="0"/>
              <a:t>ausreichend</a:t>
            </a:r>
            <a:r>
              <a:rPr lang="cs-CZ" sz="3600" dirty="0" smtClean="0"/>
              <a:t> </a:t>
            </a:r>
            <a:r>
              <a:rPr lang="cs-CZ" sz="3600" dirty="0" err="1" smtClean="0"/>
              <a:t>trinken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0" y="2780928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 smtClean="0">
                <a:solidFill>
                  <a:srgbClr val="FF0000"/>
                </a:solidFill>
              </a:rPr>
              <a:t>SPRICHWÖRTER</a:t>
            </a:r>
            <a:endParaRPr lang="cs-CZ" sz="4000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08882" y="3850070"/>
            <a:ext cx="77343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err="1" smtClean="0"/>
              <a:t>Wir</a:t>
            </a:r>
            <a:r>
              <a:rPr lang="cs-CZ" sz="3600" dirty="0" smtClean="0"/>
              <a:t> </a:t>
            </a:r>
            <a:r>
              <a:rPr lang="cs-CZ" sz="3600" dirty="0" err="1" smtClean="0"/>
              <a:t>leben</a:t>
            </a:r>
            <a:r>
              <a:rPr lang="cs-CZ" sz="3600" dirty="0" smtClean="0"/>
              <a:t> </a:t>
            </a:r>
            <a:r>
              <a:rPr lang="cs-CZ" sz="3600" dirty="0" err="1" smtClean="0"/>
              <a:t>nicht</a:t>
            </a:r>
            <a:r>
              <a:rPr lang="cs-CZ" sz="3600" dirty="0" smtClean="0"/>
              <a:t>, um </a:t>
            </a:r>
            <a:r>
              <a:rPr lang="cs-CZ" sz="3600" dirty="0" err="1" smtClean="0"/>
              <a:t>zu</a:t>
            </a:r>
            <a:r>
              <a:rPr lang="cs-CZ" sz="3600" dirty="0" smtClean="0"/>
              <a:t> </a:t>
            </a:r>
            <a:r>
              <a:rPr lang="cs-CZ" sz="3600" dirty="0" err="1" smtClean="0"/>
              <a:t>essen</a:t>
            </a:r>
            <a:r>
              <a:rPr lang="cs-CZ" sz="3600" dirty="0" smtClean="0"/>
              <a:t>, </a:t>
            </a:r>
            <a:r>
              <a:rPr lang="cs-CZ" sz="3600" dirty="0" err="1" smtClean="0"/>
              <a:t>sondern</a:t>
            </a:r>
            <a:r>
              <a:rPr lang="cs-CZ" sz="3600" dirty="0" smtClean="0"/>
              <a:t> </a:t>
            </a:r>
            <a:r>
              <a:rPr lang="cs-CZ" sz="3600" dirty="0" err="1" smtClean="0"/>
              <a:t>wir</a:t>
            </a:r>
            <a:r>
              <a:rPr lang="cs-CZ" sz="3600" dirty="0" smtClean="0"/>
              <a:t> </a:t>
            </a:r>
            <a:r>
              <a:rPr lang="cs-CZ" sz="3600" dirty="0" err="1" smtClean="0"/>
              <a:t>essen</a:t>
            </a:r>
            <a:r>
              <a:rPr lang="cs-CZ" sz="3600" dirty="0" smtClean="0"/>
              <a:t>, um </a:t>
            </a:r>
            <a:r>
              <a:rPr lang="cs-CZ" sz="3600" dirty="0" err="1" smtClean="0"/>
              <a:t>zu</a:t>
            </a:r>
            <a:r>
              <a:rPr lang="cs-CZ" sz="3600" dirty="0" smtClean="0"/>
              <a:t> </a:t>
            </a:r>
            <a:r>
              <a:rPr lang="cs-CZ" sz="3600" dirty="0" err="1" smtClean="0"/>
              <a:t>leben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734390" y="5157192"/>
            <a:ext cx="66967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Nežijeme, abychom jedli, ale jíme,  abychom žili.</a:t>
            </a:r>
            <a:endParaRPr lang="cs-CZ" sz="36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3692160" y="3449960"/>
            <a:ext cx="13017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PŘÍSLOVÍ</a:t>
            </a:r>
            <a:endParaRPr lang="cs-CZ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15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" y="41938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rgbClr val="FF0000"/>
                </a:solidFill>
              </a:rPr>
              <a:t>DIE HAUSAUFGABE (DOMÁCÍ ÚKOL)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67544" y="1628800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Sestav zdravý </a:t>
            </a:r>
            <a:r>
              <a:rPr lang="cs-CZ" sz="3600" dirty="0" smtClean="0"/>
              <a:t>jídelníček</a:t>
            </a:r>
            <a:endParaRPr lang="cs-CZ" sz="36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2854677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Přelož následující přísloví:</a:t>
            </a:r>
            <a:endParaRPr lang="cs-CZ" sz="36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971601" y="3501008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err="1" smtClean="0">
                <a:solidFill>
                  <a:srgbClr val="C00000"/>
                </a:solidFill>
              </a:rPr>
              <a:t>Hunger</a:t>
            </a:r>
            <a:r>
              <a:rPr lang="cs-CZ" sz="3600" b="1" dirty="0" smtClean="0">
                <a:solidFill>
                  <a:srgbClr val="C00000"/>
                </a:solidFill>
              </a:rPr>
              <a:t> </a:t>
            </a:r>
            <a:r>
              <a:rPr lang="cs-CZ" sz="3600" b="1" dirty="0" err="1" smtClean="0">
                <a:solidFill>
                  <a:srgbClr val="C00000"/>
                </a:solidFill>
              </a:rPr>
              <a:t>ist</a:t>
            </a:r>
            <a:r>
              <a:rPr lang="cs-CZ" sz="3600" b="1" dirty="0" smtClean="0">
                <a:solidFill>
                  <a:srgbClr val="C00000"/>
                </a:solidFill>
              </a:rPr>
              <a:t> der </a:t>
            </a:r>
            <a:r>
              <a:rPr lang="cs-CZ" sz="3600" b="1" dirty="0" err="1" smtClean="0">
                <a:solidFill>
                  <a:srgbClr val="C00000"/>
                </a:solidFill>
              </a:rPr>
              <a:t>beste</a:t>
            </a:r>
            <a:r>
              <a:rPr lang="cs-CZ" sz="3600" b="1" dirty="0" smtClean="0">
                <a:solidFill>
                  <a:srgbClr val="C00000"/>
                </a:solidFill>
              </a:rPr>
              <a:t> Koch.</a:t>
            </a:r>
            <a:endParaRPr lang="cs-CZ" sz="3600" b="1" dirty="0">
              <a:solidFill>
                <a:srgbClr val="C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971600" y="4941167"/>
            <a:ext cx="6494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C00000"/>
                </a:solidFill>
              </a:rPr>
              <a:t>Die </a:t>
            </a:r>
            <a:r>
              <a:rPr lang="cs-CZ" sz="3600" b="1" dirty="0" err="1" smtClean="0">
                <a:solidFill>
                  <a:srgbClr val="C00000"/>
                </a:solidFill>
              </a:rPr>
              <a:t>Liebe</a:t>
            </a:r>
            <a:r>
              <a:rPr lang="cs-CZ" sz="3600" b="1" dirty="0" smtClean="0">
                <a:solidFill>
                  <a:srgbClr val="C00000"/>
                </a:solidFill>
              </a:rPr>
              <a:t> </a:t>
            </a:r>
            <a:r>
              <a:rPr lang="cs-CZ" sz="3600" b="1" dirty="0" err="1" smtClean="0">
                <a:solidFill>
                  <a:srgbClr val="C00000"/>
                </a:solidFill>
              </a:rPr>
              <a:t>geht</a:t>
            </a:r>
            <a:r>
              <a:rPr lang="cs-CZ" sz="3600" b="1" dirty="0" smtClean="0">
                <a:solidFill>
                  <a:srgbClr val="C00000"/>
                </a:solidFill>
              </a:rPr>
              <a:t> durch den </a:t>
            </a:r>
            <a:r>
              <a:rPr lang="cs-CZ" sz="3600" b="1" dirty="0" err="1" smtClean="0">
                <a:solidFill>
                  <a:srgbClr val="C00000"/>
                </a:solidFill>
              </a:rPr>
              <a:t>Magen</a:t>
            </a:r>
            <a:r>
              <a:rPr lang="cs-CZ" sz="3600" b="1" dirty="0" smtClean="0">
                <a:solidFill>
                  <a:srgbClr val="C00000"/>
                </a:solidFill>
              </a:rPr>
              <a:t>.</a:t>
            </a:r>
            <a:endParaRPr lang="cs-CZ" sz="3600" b="1" dirty="0">
              <a:solidFill>
                <a:srgbClr val="C0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971600" y="4069499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Hlad je nejlepší kuchař.</a:t>
            </a:r>
            <a:endParaRPr lang="cs-CZ" sz="36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971601" y="5587498"/>
            <a:ext cx="5000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Láska prochází žaludkem.</a:t>
            </a:r>
            <a:endParaRPr lang="cs-CZ" sz="3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" y="110313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1. </a:t>
            </a:r>
            <a:r>
              <a:rPr lang="cs-CZ" sz="3600" dirty="0" err="1" smtClean="0"/>
              <a:t>Baue</a:t>
            </a:r>
            <a:r>
              <a:rPr lang="cs-CZ" sz="3600" dirty="0" smtClean="0"/>
              <a:t> </a:t>
            </a:r>
            <a:r>
              <a:rPr lang="cs-CZ" sz="3600" dirty="0" err="1" smtClean="0"/>
              <a:t>ein</a:t>
            </a:r>
            <a:r>
              <a:rPr lang="cs-CZ" sz="3600" dirty="0" smtClean="0"/>
              <a:t> </a:t>
            </a:r>
            <a:r>
              <a:rPr lang="cs-CZ" sz="3600" dirty="0" err="1" smtClean="0"/>
              <a:t>gesundes</a:t>
            </a:r>
            <a:r>
              <a:rPr lang="cs-CZ" sz="3600" dirty="0" smtClean="0"/>
              <a:t> </a:t>
            </a:r>
            <a:r>
              <a:rPr lang="cs-CZ" sz="3600" dirty="0" err="1" smtClean="0"/>
              <a:t>Menü</a:t>
            </a:r>
            <a:endParaRPr lang="cs-CZ" sz="3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0" y="2275131"/>
            <a:ext cx="7392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 smtClean="0"/>
              <a:t>2. </a:t>
            </a:r>
            <a:r>
              <a:rPr lang="cs-CZ" sz="3600" dirty="0" err="1" smtClean="0"/>
              <a:t>Übersetze</a:t>
            </a:r>
            <a:r>
              <a:rPr lang="cs-CZ" sz="3600" dirty="0" smtClean="0"/>
              <a:t> </a:t>
            </a:r>
            <a:r>
              <a:rPr lang="cs-CZ" sz="3600" dirty="0" err="1" smtClean="0"/>
              <a:t>die</a:t>
            </a:r>
            <a:r>
              <a:rPr lang="cs-CZ" sz="3600" dirty="0" smtClean="0"/>
              <a:t> </a:t>
            </a:r>
            <a:r>
              <a:rPr lang="cs-CZ" sz="3600" dirty="0" err="1" smtClean="0"/>
              <a:t>folgenden</a:t>
            </a:r>
            <a:r>
              <a:rPr lang="cs-CZ" sz="3600" dirty="0" smtClean="0"/>
              <a:t> </a:t>
            </a:r>
            <a:r>
              <a:rPr lang="cs-CZ" sz="3600" dirty="0" err="1" smtClean="0"/>
              <a:t>Sprichwörter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771924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1"/>
            <a:ext cx="9143999" cy="75485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dirty="0" smtClean="0"/>
              <a:t>Metodický list</a:t>
            </a:r>
            <a:endParaRPr lang="cs-CZ" sz="36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-25572" y="739189"/>
            <a:ext cx="9143999" cy="610314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sz="2000" b="1" dirty="0" smtClean="0"/>
              <a:t>Název materiálu:	</a:t>
            </a:r>
            <a:r>
              <a:rPr lang="cs-CZ" sz="2000" dirty="0" smtClean="0"/>
              <a:t>VY_32_INOVACE_CIJ15_Denní strava</a:t>
            </a:r>
            <a:endParaRPr lang="cs-CZ" sz="2000" b="1" dirty="0" smtClean="0"/>
          </a:p>
          <a:p>
            <a:pPr>
              <a:lnSpc>
                <a:spcPct val="80000"/>
              </a:lnSpc>
            </a:pPr>
            <a:r>
              <a:rPr lang="cs-CZ" sz="2000" b="1" dirty="0" smtClean="0"/>
              <a:t>Autor materiálu:	Mgr. Pavel Hájek</a:t>
            </a:r>
          </a:p>
          <a:p>
            <a:pPr>
              <a:lnSpc>
                <a:spcPct val="80000"/>
              </a:lnSpc>
            </a:pPr>
            <a:r>
              <a:rPr lang="cs-CZ" sz="2000" b="1" dirty="0" smtClean="0"/>
              <a:t>Zařazení materiálu:</a:t>
            </a:r>
            <a:endParaRPr lang="cs-CZ" sz="2000" dirty="0" smtClean="0"/>
          </a:p>
          <a:p>
            <a:pPr>
              <a:lnSpc>
                <a:spcPct val="80000"/>
              </a:lnSpc>
            </a:pPr>
            <a:r>
              <a:rPr lang="cs-CZ" sz="2000" dirty="0" smtClean="0"/>
              <a:t>Šablona: Inovace a zkvalitnění výuky prostřednictvím ICT (III/2)		</a:t>
            </a:r>
          </a:p>
          <a:p>
            <a:pPr>
              <a:lnSpc>
                <a:spcPct val="80000"/>
              </a:lnSpc>
            </a:pPr>
            <a:r>
              <a:rPr lang="cs-CZ" sz="2000" dirty="0" smtClean="0"/>
              <a:t>Sada: 32_INOVACE_CIJ   Číslo DUM:32_INOVACE_CIJ01 </a:t>
            </a:r>
          </a:p>
          <a:p>
            <a:pPr>
              <a:lnSpc>
                <a:spcPct val="80000"/>
              </a:lnSpc>
            </a:pPr>
            <a:r>
              <a:rPr lang="cs-CZ" sz="2000" dirty="0" smtClean="0"/>
              <a:t>Předmět: Německý jazyk</a:t>
            </a:r>
            <a:endParaRPr lang="cs-CZ" sz="2000" b="1" dirty="0" smtClean="0"/>
          </a:p>
          <a:p>
            <a:pPr>
              <a:lnSpc>
                <a:spcPct val="80000"/>
              </a:lnSpc>
            </a:pPr>
            <a:r>
              <a:rPr lang="cs-CZ" sz="2000" b="1" dirty="0" smtClean="0"/>
              <a:t>Ověření materiálu ve výuce:</a:t>
            </a:r>
            <a:endParaRPr lang="cs-CZ" sz="2000" dirty="0" smtClean="0"/>
          </a:p>
          <a:p>
            <a:pPr>
              <a:lnSpc>
                <a:spcPct val="80000"/>
              </a:lnSpc>
            </a:pPr>
            <a:r>
              <a:rPr lang="cs-CZ" sz="2000" dirty="0" smtClean="0"/>
              <a:t>Datum ověření: 26.4.2013	Třída:  8.		Ověřující učitel: Mgr. Pavel Hájek</a:t>
            </a:r>
            <a:endParaRPr lang="cs-CZ" sz="2000" b="1" dirty="0" smtClean="0"/>
          </a:p>
          <a:p>
            <a:pPr>
              <a:lnSpc>
                <a:spcPct val="80000"/>
              </a:lnSpc>
            </a:pPr>
            <a:r>
              <a:rPr lang="cs-CZ" sz="2000" b="1" dirty="0" smtClean="0"/>
              <a:t>Anotace materiálu:</a:t>
            </a:r>
            <a:endParaRPr lang="cs-CZ" sz="2000" dirty="0" smtClean="0"/>
          </a:p>
          <a:p>
            <a:pPr>
              <a:lnSpc>
                <a:spcPct val="80000"/>
              </a:lnSpc>
            </a:pPr>
            <a:r>
              <a:rPr lang="cs-CZ" sz="2000" dirty="0" smtClean="0"/>
              <a:t>Materiál určený k výuce německého jazyka. Je koncipován jako průvodce možného stravování.   </a:t>
            </a:r>
            <a:endParaRPr lang="cs-CZ" sz="2000" b="1" dirty="0" smtClean="0"/>
          </a:p>
          <a:p>
            <a:pPr>
              <a:lnSpc>
                <a:spcPct val="80000"/>
              </a:lnSpc>
            </a:pPr>
            <a:r>
              <a:rPr lang="cs-CZ" sz="2000" b="1" dirty="0" smtClean="0"/>
              <a:t>Podrobný metodický popis možností použití materiálu:</a:t>
            </a:r>
            <a:endParaRPr lang="cs-CZ" sz="2000" dirty="0" smtClean="0"/>
          </a:p>
          <a:p>
            <a:pPr>
              <a:lnSpc>
                <a:spcPct val="80000"/>
              </a:lnSpc>
            </a:pPr>
            <a:r>
              <a:rPr lang="cs-CZ" sz="2000" dirty="0" smtClean="0"/>
              <a:t>DUM je zpracován pro výuku německého jazyka 8.ročníku ZŠ Bohutín na cca. jednu standardní vyučovací hodinu. V průběhu hodiny si žáci ověřují svoji slovní zásobu, dovednost práce se slovníkem a své překladové schopnosti.  </a:t>
            </a:r>
            <a:r>
              <a:rPr lang="cs-CZ" sz="2000" dirty="0"/>
              <a:t>P</a:t>
            </a:r>
            <a:r>
              <a:rPr lang="cs-CZ" sz="2000" dirty="0" smtClean="0"/>
              <a:t>racují dle svých individuálních schopností a dovedností. Po samostatném překladu každé věty následuje společná kontrola a oprava případných chyb s vysvětlením.  Proběhne diskuse o příslovích.  Do příští hodiny vypracují žáci zadaný domácí úkol. Učitel postupuje podle pokynů v prezentaci. Může si také některý z úkolů vytisknout jako pracovní list.</a:t>
            </a:r>
          </a:p>
          <a:p>
            <a:pPr>
              <a:lnSpc>
                <a:spcPct val="80000"/>
              </a:lnSpc>
            </a:pPr>
            <a:r>
              <a:rPr lang="cs-CZ" sz="2000" dirty="0"/>
              <a:t>Zdroj obrázků: Galerie MS Klipart</a:t>
            </a:r>
          </a:p>
          <a:p>
            <a:pPr>
              <a:lnSpc>
                <a:spcPct val="80000"/>
              </a:lnSpc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6964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568</TotalTime>
  <Words>357</Words>
  <Application>Microsoft Office PowerPoint</Application>
  <PresentationFormat>Předvádění na obrazovce (4:3)</PresentationFormat>
  <Paragraphs>60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BlackTie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68</cp:revision>
  <dcterms:created xsi:type="dcterms:W3CDTF">2013-04-20T21:16:20Z</dcterms:created>
  <dcterms:modified xsi:type="dcterms:W3CDTF">2013-05-27T18:07:42Z</dcterms:modified>
</cp:coreProperties>
</file>