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1" r:id="rId2"/>
    <p:sldId id="275" r:id="rId3"/>
    <p:sldId id="257" r:id="rId4"/>
    <p:sldId id="261" r:id="rId5"/>
    <p:sldId id="263" r:id="rId6"/>
    <p:sldId id="278" r:id="rId7"/>
    <p:sldId id="262" r:id="rId8"/>
    <p:sldId id="281" r:id="rId9"/>
    <p:sldId id="264" r:id="rId10"/>
    <p:sldId id="280" r:id="rId11"/>
    <p:sldId id="265" r:id="rId12"/>
    <p:sldId id="282" r:id="rId13"/>
    <p:sldId id="266" r:id="rId14"/>
    <p:sldId id="279" r:id="rId15"/>
    <p:sldId id="267" r:id="rId16"/>
    <p:sldId id="283" r:id="rId17"/>
    <p:sldId id="276" r:id="rId18"/>
    <p:sldId id="284" r:id="rId19"/>
    <p:sldId id="273" r:id="rId20"/>
    <p:sldId id="274" r:id="rId21"/>
    <p:sldId id="268" r:id="rId22"/>
    <p:sldId id="270" r:id="rId23"/>
    <p:sldId id="286" r:id="rId24"/>
    <p:sldId id="272" r:id="rId25"/>
    <p:sldId id="285" r:id="rId26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římá spojnice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5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0BE7C-DD3F-4F35-96DE-72DE5DEACF30}" type="datetimeFigureOut">
              <a:rPr lang="cs-CZ"/>
              <a:pPr>
                <a:defRPr/>
              </a:pPr>
              <a:t>14.5.2013</a:t>
            </a:fld>
            <a:endParaRPr lang="cs-CZ"/>
          </a:p>
        </p:txBody>
      </p:sp>
      <p:sp>
        <p:nvSpPr>
          <p:cNvPr id="6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19F39-1828-4190-95A6-3CBCEEFC2D8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25E78-496E-44BE-BE9A-BF1E89685CA2}" type="datetimeFigureOut">
              <a:rPr lang="cs-CZ"/>
              <a:pPr>
                <a:defRPr/>
              </a:pPr>
              <a:t>14.5.2013</a:t>
            </a:fld>
            <a:endParaRPr lang="cs-CZ"/>
          </a:p>
        </p:txBody>
      </p:sp>
      <p:sp>
        <p:nvSpPr>
          <p:cNvPr id="5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C263A-3128-48B0-A906-EA575156E6D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A5B34-86C3-4295-BFB9-25F3438A1BE4}" type="datetimeFigureOut">
              <a:rPr lang="cs-CZ"/>
              <a:pPr>
                <a:defRPr/>
              </a:pPr>
              <a:t>14.5.2013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60D2D-85F0-4CAD-A126-5225B4322F8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98270-9296-426C-970F-FE9CA87C1593}" type="datetimeFigureOut">
              <a:rPr lang="cs-CZ"/>
              <a:pPr>
                <a:defRPr/>
              </a:pPr>
              <a:t>14.5.2013</a:t>
            </a:fld>
            <a:endParaRPr lang="cs-CZ"/>
          </a:p>
        </p:txBody>
      </p:sp>
      <p:sp>
        <p:nvSpPr>
          <p:cNvPr id="5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6A22FE-F19F-4559-ACE7-8909A6B53F1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římá spojnice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5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CFFD8-B49F-4E60-8E81-E295226BF50B}" type="datetimeFigureOut">
              <a:rPr lang="cs-CZ"/>
              <a:pPr>
                <a:defRPr/>
              </a:pPr>
              <a:t>14.5.2013</a:t>
            </a:fld>
            <a:endParaRPr lang="cs-CZ"/>
          </a:p>
        </p:txBody>
      </p:sp>
      <p:sp>
        <p:nvSpPr>
          <p:cNvPr id="7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6471B-4DBE-4446-BD7C-E3432B57A1D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80208-0021-4356-A622-823788C84333}" type="datetimeFigureOut">
              <a:rPr lang="cs-CZ"/>
              <a:pPr>
                <a:defRPr/>
              </a:pPr>
              <a:t>14.5.2013</a:t>
            </a:fld>
            <a:endParaRPr lang="cs-CZ"/>
          </a:p>
        </p:txBody>
      </p:sp>
      <p:sp>
        <p:nvSpPr>
          <p:cNvPr id="6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70E7-9C34-4580-8E35-AD929C33CEA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8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93D9F-3CB2-496E-9286-FC75AC9465B7}" type="datetimeFigureOut">
              <a:rPr lang="cs-CZ"/>
              <a:pPr>
                <a:defRPr/>
              </a:pPr>
              <a:t>14.5.2013</a:t>
            </a:fld>
            <a:endParaRPr lang="cs-CZ"/>
          </a:p>
        </p:txBody>
      </p:sp>
      <p:sp>
        <p:nvSpPr>
          <p:cNvPr id="9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68C95-BE80-430E-BF46-36705B1A76F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F5F05-1E77-457E-8956-ADA808E15D9B}" type="datetimeFigureOut">
              <a:rPr lang="cs-CZ"/>
              <a:pPr>
                <a:defRPr/>
              </a:pPr>
              <a:t>14.5.2013</a:t>
            </a:fld>
            <a:endParaRPr lang="cs-CZ"/>
          </a:p>
        </p:txBody>
      </p:sp>
      <p:sp>
        <p:nvSpPr>
          <p:cNvPr id="4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A9D0C-0C33-408B-AE96-A459E21D32C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6C8AA-4CC6-4806-B5F5-08F6A5181F46}" type="datetimeFigureOut">
              <a:rPr lang="cs-CZ"/>
              <a:pPr>
                <a:defRPr/>
              </a:pPr>
              <a:t>14.5.2013</a:t>
            </a:fld>
            <a:endParaRPr lang="cs-CZ"/>
          </a:p>
        </p:txBody>
      </p:sp>
      <p:sp>
        <p:nvSpPr>
          <p:cNvPr id="3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CCD901-F662-4692-A6AD-F3FC88C5AB9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nice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D95FD-454B-4116-8527-4868989F2D37}" type="datetimeFigureOut">
              <a:rPr lang="cs-CZ"/>
              <a:pPr>
                <a:defRPr/>
              </a:pPr>
              <a:t>14.5.2013</a:t>
            </a:fld>
            <a:endParaRPr lang="cs-CZ"/>
          </a:p>
        </p:txBody>
      </p:sp>
      <p:sp>
        <p:nvSpPr>
          <p:cNvPr id="7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FC863-3583-4F7E-9550-B4863E55019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 dirty="0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8F096-A99E-4BDD-8DAC-5C2B1984193B}" type="datetimeFigureOut">
              <a:rPr lang="cs-CZ"/>
              <a:pPr>
                <a:defRPr/>
              </a:pPr>
              <a:t>14.5.2013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EE331-5134-4053-B386-FE7DCA6C2E5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9" name="Zástupný symbol pro text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E46E80-64D9-4611-B3FF-70BD4D5E47C8}" type="datetimeFigureOut">
              <a:rPr lang="cs-CZ"/>
              <a:pPr>
                <a:defRPr/>
              </a:pPr>
              <a:t>14.5.2013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5B8D13E-F540-4A7F-BC4D-DB4F2D2BAA8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Přímá spojnice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1" r:id="rId4"/>
    <p:sldLayoutId id="2147483687" r:id="rId5"/>
    <p:sldLayoutId id="2147483682" r:id="rId6"/>
    <p:sldLayoutId id="2147483688" r:id="rId7"/>
    <p:sldLayoutId id="2147483689" r:id="rId8"/>
    <p:sldLayoutId id="2147483690" r:id="rId9"/>
    <p:sldLayoutId id="2147483683" r:id="rId10"/>
    <p:sldLayoutId id="2147483691" r:id="rId11"/>
  </p:sldLayoutIdLst>
  <p:transition spd="slow">
    <p:fade/>
  </p:transition>
  <p:txStyles>
    <p:titleStyle>
      <a:lvl1pPr algn="l" rtl="0" fontAlgn="base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4"/>
          <p:cNvSpPr>
            <a:spLocks noChangeArrowheads="1"/>
          </p:cNvSpPr>
          <p:nvPr/>
        </p:nvSpPr>
        <p:spPr bwMode="auto">
          <a:xfrm>
            <a:off x="1817688" y="260350"/>
            <a:ext cx="5588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>
                <a:latin typeface="Franklin Gothic Book" pitchFamily="34" charset="0"/>
              </a:rPr>
              <a:t>Základní škola Bohutín, okres Příbram, Bohutín 37, 262</a:t>
            </a:r>
            <a:r>
              <a:rPr lang="cs-CZ">
                <a:solidFill>
                  <a:srgbClr val="000000"/>
                </a:solidFill>
                <a:latin typeface="Franklin Gothic Book" pitchFamily="34" charset="0"/>
              </a:rPr>
              <a:t> </a:t>
            </a:r>
            <a:r>
              <a:rPr lang="cs-CZ">
                <a:latin typeface="Franklin Gothic Book" pitchFamily="34" charset="0"/>
              </a:rPr>
              <a:t>41</a:t>
            </a:r>
          </a:p>
        </p:txBody>
      </p:sp>
      <p:sp>
        <p:nvSpPr>
          <p:cNvPr id="13314" name="Rectangle 6"/>
          <p:cNvSpPr>
            <a:spLocks noChangeArrowheads="1"/>
          </p:cNvSpPr>
          <p:nvPr/>
        </p:nvSpPr>
        <p:spPr bwMode="auto">
          <a:xfrm>
            <a:off x="1851025" y="765175"/>
            <a:ext cx="5543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>
                <a:solidFill>
                  <a:schemeClr val="tx2"/>
                </a:solidFill>
                <a:latin typeface="Franklin Gothic Book" pitchFamily="34" charset="0"/>
              </a:rPr>
              <a:t>VY_32_INOVACE_2CJ05_ILUSTRATORI DETSKYCH KNIH</a:t>
            </a:r>
          </a:p>
        </p:txBody>
      </p:sp>
      <p:sp>
        <p:nvSpPr>
          <p:cNvPr id="13315" name="Rectangle 7"/>
          <p:cNvSpPr>
            <a:spLocks noChangeArrowheads="1"/>
          </p:cNvSpPr>
          <p:nvPr/>
        </p:nvSpPr>
        <p:spPr bwMode="auto">
          <a:xfrm>
            <a:off x="2195513" y="3429000"/>
            <a:ext cx="1949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latin typeface="Franklin Gothic Book" pitchFamily="34" charset="0"/>
              </a:rPr>
              <a:t>Autor materiálu:</a:t>
            </a:r>
          </a:p>
        </p:txBody>
      </p:sp>
      <p:sp>
        <p:nvSpPr>
          <p:cNvPr id="13316" name="Rectangle 8"/>
          <p:cNvSpPr>
            <a:spLocks noChangeArrowheads="1"/>
          </p:cNvSpPr>
          <p:nvPr/>
        </p:nvSpPr>
        <p:spPr bwMode="auto">
          <a:xfrm>
            <a:off x="4716463" y="3429000"/>
            <a:ext cx="2051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latin typeface="Franklin Gothic Book" pitchFamily="34" charset="0"/>
              </a:rPr>
              <a:t>Mgr. Lada Králová</a:t>
            </a:r>
          </a:p>
        </p:txBody>
      </p:sp>
      <p:sp>
        <p:nvSpPr>
          <p:cNvPr id="13317" name="Rectangle 9"/>
          <p:cNvSpPr>
            <a:spLocks noChangeArrowheads="1"/>
          </p:cNvSpPr>
          <p:nvPr/>
        </p:nvSpPr>
        <p:spPr bwMode="auto">
          <a:xfrm>
            <a:off x="900113" y="4005263"/>
            <a:ext cx="7848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000" b="1">
                <a:solidFill>
                  <a:srgbClr val="FF0000"/>
                </a:solidFill>
                <a:latin typeface="Franklin Gothic Book" pitchFamily="34" charset="0"/>
              </a:rPr>
              <a:t>Materiál je určen k bezplatnému používání pro potřeby výuky a vzdělávání na všech typech škol a školských zařízení.</a:t>
            </a:r>
          </a:p>
          <a:p>
            <a:pPr algn="ctr"/>
            <a:r>
              <a:rPr lang="cs-CZ" sz="1000" b="1">
                <a:solidFill>
                  <a:srgbClr val="FF0000"/>
                </a:solidFill>
                <a:latin typeface="Franklin Gothic Book" pitchFamily="34" charset="0"/>
              </a:rPr>
              <a:t>Jakékoliv další používání podléhá autorskému zákonu.</a:t>
            </a:r>
          </a:p>
        </p:txBody>
      </p:sp>
      <p:sp>
        <p:nvSpPr>
          <p:cNvPr id="13318" name="Rectangle 10"/>
          <p:cNvSpPr>
            <a:spLocks noChangeArrowheads="1"/>
          </p:cNvSpPr>
          <p:nvPr/>
        </p:nvSpPr>
        <p:spPr bwMode="auto">
          <a:xfrm>
            <a:off x="1763713" y="4652963"/>
            <a:ext cx="60245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000" b="1">
                <a:latin typeface="Franklin Gothic Book" pitchFamily="34" charset="0"/>
              </a:rPr>
              <a:t>Tento výukový materiál vznikl v rámci Operačního programu Vzdělání pro konkurenceschopnost.</a:t>
            </a:r>
          </a:p>
        </p:txBody>
      </p:sp>
      <p:pic>
        <p:nvPicPr>
          <p:cNvPr id="133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5300663"/>
            <a:ext cx="5718175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107950" y="1781175"/>
            <a:ext cx="8899525" cy="7699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4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ČEŠTÍ ILUSTRÁTOŘI DĚTSKÝCH KNIH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4292600"/>
            <a:ext cx="32131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55575"/>
            <a:ext cx="2286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9838" y="155575"/>
            <a:ext cx="403225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6825" y="3573463"/>
            <a:ext cx="2878138" cy="311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388" y="188913"/>
            <a:ext cx="8686800" cy="8413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 smtClean="0">
                <a:effectLst/>
              </a:rPr>
              <a:t>RADEK PILAŘ (1931 – 1993)</a:t>
            </a:r>
            <a:endParaRPr lang="cs-CZ" dirty="0">
              <a:effectLst/>
            </a:endParaRPr>
          </a:p>
        </p:txBody>
      </p:sp>
      <p:sp>
        <p:nvSpPr>
          <p:cNvPr id="23554" name="Zástupný symbol pro obsah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3635375" y="1268413"/>
            <a:ext cx="5473700" cy="5545137"/>
          </a:xfrm>
        </p:spPr>
        <p:txBody>
          <a:bodyPr/>
          <a:lstStyle/>
          <a:p>
            <a:r>
              <a:rPr lang="cs-CZ" smtClean="0"/>
              <a:t>malíř, grafik, ilustrátor, fotograf, scénograf, scenárista, výtvarník, režisér animovaných filmů</a:t>
            </a:r>
          </a:p>
          <a:p>
            <a:r>
              <a:rPr lang="cs-CZ" smtClean="0"/>
              <a:t>ilustroval na 50 knížek pro děti, které vyšly po celém světě</a:t>
            </a:r>
          </a:p>
          <a:p>
            <a:r>
              <a:rPr lang="cs-CZ" smtClean="0"/>
              <a:t>vytvořil kolem 40 krátkých filmů a večerníčků</a:t>
            </a:r>
          </a:p>
          <a:p>
            <a:r>
              <a:rPr lang="cs-CZ" smtClean="0"/>
              <a:t>tvůrce znělky </a:t>
            </a:r>
            <a:r>
              <a:rPr lang="cs-CZ" b="1" i="1" smtClean="0">
                <a:solidFill>
                  <a:srgbClr val="FF0000"/>
                </a:solidFill>
              </a:rPr>
              <a:t>Večerníčku</a:t>
            </a:r>
            <a:r>
              <a:rPr lang="cs-CZ" smtClean="0"/>
              <a:t>, ilustrátor příběhů </a:t>
            </a:r>
            <a:r>
              <a:rPr lang="cs-CZ" b="1" i="1" smtClean="0">
                <a:solidFill>
                  <a:srgbClr val="FF0000"/>
                </a:solidFill>
              </a:rPr>
              <a:t>O loupežníku Rumcajsovi</a:t>
            </a:r>
          </a:p>
          <a:p>
            <a:r>
              <a:rPr lang="cs-CZ" smtClean="0"/>
              <a:t>kresby pro časopis Sluníčko</a:t>
            </a:r>
          </a:p>
          <a:p>
            <a:endParaRPr lang="cs-CZ" smtClean="0"/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530350"/>
            <a:ext cx="3436938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631825"/>
            <a:ext cx="22955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622300"/>
            <a:ext cx="3024188" cy="285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0200" y="3552825"/>
            <a:ext cx="3438525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5438" y="115888"/>
            <a:ext cx="8686800" cy="8413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 smtClean="0">
                <a:effectLst/>
              </a:rPr>
              <a:t>ZDENĚK MILER (1921 – 2011)</a:t>
            </a:r>
            <a:endParaRPr lang="cs-CZ" dirty="0">
              <a:effectLst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2075" y="1628775"/>
            <a:ext cx="4468813" cy="5329238"/>
          </a:xfrm>
        </p:spPr>
        <p:txBody>
          <a:bodyPr/>
          <a:lstStyle/>
          <a:p>
            <a:r>
              <a:rPr lang="cs-CZ" smtClean="0"/>
              <a:t>český výtvarník, ilustrátor a režisér animovaných filmů </a:t>
            </a:r>
          </a:p>
          <a:p>
            <a:r>
              <a:rPr lang="cs-CZ" smtClean="0"/>
              <a:t>autor oblíbené postavičky </a:t>
            </a:r>
            <a:r>
              <a:rPr lang="cs-CZ" b="1" i="1" smtClean="0">
                <a:solidFill>
                  <a:srgbClr val="FF0000"/>
                </a:solidFill>
              </a:rPr>
              <a:t>Krtečka</a:t>
            </a:r>
          </a:p>
          <a:p>
            <a:r>
              <a:rPr lang="cs-CZ" smtClean="0"/>
              <a:t>ilustrace - </a:t>
            </a:r>
            <a:r>
              <a:rPr lang="cs-CZ" b="1" i="1" smtClean="0">
                <a:solidFill>
                  <a:srgbClr val="FF0000"/>
                </a:solidFill>
              </a:rPr>
              <a:t>Cesty formana Šejtročka </a:t>
            </a:r>
            <a:r>
              <a:rPr lang="cs-CZ" smtClean="0"/>
              <a:t>(V. Čtvrtek), </a:t>
            </a:r>
            <a:r>
              <a:rPr lang="cs-CZ" b="1" i="1" smtClean="0">
                <a:solidFill>
                  <a:srgbClr val="FF0000"/>
                </a:solidFill>
              </a:rPr>
              <a:t>Kubula a Kuba Kubikula </a:t>
            </a:r>
            <a:r>
              <a:rPr lang="cs-CZ" smtClean="0"/>
              <a:t>(V. Vančura), Petiškův </a:t>
            </a:r>
            <a:r>
              <a:rPr lang="cs-CZ" b="1" i="1" smtClean="0">
                <a:solidFill>
                  <a:srgbClr val="FF0000"/>
                </a:solidFill>
              </a:rPr>
              <a:t>Pohádkový dědeček </a:t>
            </a:r>
          </a:p>
        </p:txBody>
      </p:sp>
      <p:sp>
        <p:nvSpPr>
          <p:cNvPr id="25603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2205038"/>
            <a:ext cx="429577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7763" y="188913"/>
            <a:ext cx="2743200" cy="373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4" descr="Krtek a jeho kamarád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" y="188913"/>
            <a:ext cx="53340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3538" y="2205038"/>
            <a:ext cx="2922587" cy="429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1275" y="3522663"/>
            <a:ext cx="3992563" cy="283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686800" cy="8413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 smtClean="0">
                <a:effectLst/>
              </a:rPr>
              <a:t>ADOLF BORN (1930)</a:t>
            </a:r>
            <a:endParaRPr lang="cs-CZ" dirty="0">
              <a:effectLst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79388" y="1412875"/>
            <a:ext cx="5400675" cy="5040313"/>
          </a:xfrm>
        </p:spPr>
        <p:txBody>
          <a:bodyPr>
            <a:normAutofit lnSpcReduction="10000"/>
          </a:bodyPr>
          <a:lstStyle/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cs-CZ" dirty="0" smtClean="0"/>
              <a:t>malíř</a:t>
            </a:r>
            <a:r>
              <a:rPr lang="cs-CZ" dirty="0"/>
              <a:t>, </a:t>
            </a:r>
            <a:r>
              <a:rPr lang="cs-CZ" dirty="0" smtClean="0"/>
              <a:t>kreslíř, ilustrátor, </a:t>
            </a:r>
            <a:r>
              <a:rPr lang="cs-CZ" dirty="0"/>
              <a:t>animátor, karikaturista a kostýmní </a:t>
            </a:r>
            <a:r>
              <a:rPr lang="cs-CZ" dirty="0" smtClean="0"/>
              <a:t>výtvarník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pl-PL" dirty="0" smtClean="0"/>
              <a:t>jeho </a:t>
            </a:r>
            <a:r>
              <a:rPr lang="pl-PL" dirty="0"/>
              <a:t>doménou je grafika </a:t>
            </a:r>
            <a:r>
              <a:rPr lang="pl-PL" dirty="0" smtClean="0"/>
              <a:t>– suchá jehla, </a:t>
            </a:r>
            <a:r>
              <a:rPr lang="pl-PL" dirty="0"/>
              <a:t>lept a především </a:t>
            </a:r>
            <a:r>
              <a:rPr lang="pl-PL" dirty="0" smtClean="0"/>
              <a:t>litografie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cs-CZ" dirty="0" smtClean="0"/>
              <a:t>ilustroval </a:t>
            </a:r>
            <a:r>
              <a:rPr lang="cs-CZ" dirty="0"/>
              <a:t>knihy </a:t>
            </a:r>
            <a:r>
              <a:rPr lang="cs-CZ" dirty="0">
                <a:solidFill>
                  <a:srgbClr val="FF0000"/>
                </a:solidFill>
              </a:rPr>
              <a:t>Jiřího Žáčka, </a:t>
            </a:r>
            <a:r>
              <a:rPr lang="cs-CZ" dirty="0" err="1">
                <a:solidFill>
                  <a:srgbClr val="FF0000"/>
                </a:solidFill>
              </a:rPr>
              <a:t>Julese</a:t>
            </a:r>
            <a:r>
              <a:rPr lang="cs-CZ" dirty="0">
                <a:solidFill>
                  <a:srgbClr val="FF0000"/>
                </a:solidFill>
              </a:rPr>
              <a:t> Verna a </a:t>
            </a:r>
            <a:r>
              <a:rPr lang="cs-CZ" dirty="0" smtClean="0">
                <a:solidFill>
                  <a:srgbClr val="FF0000"/>
                </a:solidFill>
              </a:rPr>
              <a:t>Miloše </a:t>
            </a:r>
            <a:r>
              <a:rPr lang="cs-CZ" dirty="0">
                <a:solidFill>
                  <a:srgbClr val="FF0000"/>
                </a:solidFill>
              </a:rPr>
              <a:t>Macourka </a:t>
            </a:r>
            <a:r>
              <a:rPr lang="cs-CZ" dirty="0"/>
              <a:t>- </a:t>
            </a:r>
            <a:r>
              <a:rPr lang="cs-CZ" dirty="0" smtClean="0"/>
              <a:t>autora </a:t>
            </a:r>
            <a:r>
              <a:rPr lang="cs-CZ" b="1" i="1" dirty="0" smtClean="0">
                <a:solidFill>
                  <a:srgbClr val="FF0000"/>
                </a:solidFill>
              </a:rPr>
              <a:t>Macha </a:t>
            </a:r>
            <a:r>
              <a:rPr lang="cs-CZ" b="1" i="1" dirty="0">
                <a:solidFill>
                  <a:srgbClr val="FF0000"/>
                </a:solidFill>
              </a:rPr>
              <a:t>a </a:t>
            </a:r>
            <a:r>
              <a:rPr lang="cs-CZ" b="1" i="1" dirty="0" smtClean="0">
                <a:solidFill>
                  <a:srgbClr val="FF0000"/>
                </a:solidFill>
              </a:rPr>
              <a:t>Šebestové</a:t>
            </a:r>
            <a:r>
              <a:rPr lang="cs-CZ" dirty="0" smtClean="0"/>
              <a:t>, </a:t>
            </a:r>
            <a:r>
              <a:rPr lang="cs-CZ" b="1" i="1" dirty="0" smtClean="0">
                <a:solidFill>
                  <a:srgbClr val="FF0000"/>
                </a:solidFill>
              </a:rPr>
              <a:t>Žofky</a:t>
            </a:r>
            <a:r>
              <a:rPr lang="cs-CZ" dirty="0" smtClean="0"/>
              <a:t> apod. 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cs-CZ" dirty="0" smtClean="0"/>
              <a:t>dosud </a:t>
            </a:r>
            <a:r>
              <a:rPr lang="cs-CZ" dirty="0"/>
              <a:t>ilustroval přibližně 230 </a:t>
            </a:r>
            <a:r>
              <a:rPr lang="cs-CZ" dirty="0" smtClean="0"/>
              <a:t>knih</a:t>
            </a:r>
            <a:endParaRPr lang="cs-CZ" dirty="0"/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cs-CZ" dirty="0"/>
          </a:p>
        </p:txBody>
      </p:sp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1628775"/>
            <a:ext cx="2808288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693738"/>
            <a:ext cx="4486275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3500438"/>
            <a:ext cx="4729163" cy="328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8686800" cy="8413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 smtClean="0">
                <a:effectLst/>
              </a:rPr>
              <a:t>ONDŘEJ SEKORA (1899 – 1967)</a:t>
            </a:r>
            <a:endParaRPr lang="cs-CZ" dirty="0">
              <a:effectLst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50825" y="1628775"/>
            <a:ext cx="5545138" cy="5040313"/>
          </a:xfrm>
        </p:spPr>
        <p:txBody>
          <a:bodyPr/>
          <a:lstStyle/>
          <a:p>
            <a:r>
              <a:rPr lang="cs-CZ" smtClean="0"/>
              <a:t>český spisovatel, žurnalista, kreslíř, grafik, ilustrátor, karikaturista </a:t>
            </a:r>
          </a:p>
          <a:p>
            <a:r>
              <a:rPr lang="cs-CZ" smtClean="0"/>
              <a:t>psal a ilustroval hlavně knihy pro děti  - </a:t>
            </a:r>
            <a:r>
              <a:rPr lang="cs-CZ" b="1" i="1" smtClean="0">
                <a:solidFill>
                  <a:srgbClr val="FF0000"/>
                </a:solidFill>
              </a:rPr>
              <a:t>Ferda Mravenec, Brouk Pytlík, Kuře Napipi, Pošta v ZOO</a:t>
            </a:r>
            <a:r>
              <a:rPr lang="cs-CZ" i="1" smtClean="0"/>
              <a:t>…</a:t>
            </a:r>
            <a:endParaRPr lang="cs-CZ" smtClean="0"/>
          </a:p>
          <a:p>
            <a:r>
              <a:rPr lang="cs-CZ" smtClean="0"/>
              <a:t>příběhy spojují zábavnost s poučností a mravním ponaučením</a:t>
            </a:r>
          </a:p>
        </p:txBody>
      </p:sp>
      <p:sp>
        <p:nvSpPr>
          <p:cNvPr id="29699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0425" y="1341438"/>
            <a:ext cx="28797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196975"/>
            <a:ext cx="3341687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692150"/>
            <a:ext cx="4186237" cy="607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825" y="0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 smtClean="0">
                <a:effectLst/>
              </a:rPr>
              <a:t>ZDENĚK BURIAN </a:t>
            </a:r>
            <a:r>
              <a:rPr lang="cs-CZ" dirty="0">
                <a:effectLst/>
              </a:rPr>
              <a:t>( 1905 </a:t>
            </a:r>
            <a:r>
              <a:rPr lang="cs-CZ" dirty="0" smtClean="0">
                <a:effectLst/>
              </a:rPr>
              <a:t>– 1981)</a:t>
            </a:r>
            <a:endParaRPr lang="cs-CZ" dirty="0">
              <a:effectLst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950" y="1124744"/>
            <a:ext cx="6048375" cy="5876925"/>
          </a:xfrm>
        </p:spPr>
        <p:txBody>
          <a:bodyPr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cs-CZ" dirty="0" smtClean="0"/>
              <a:t>český </a:t>
            </a:r>
            <a:r>
              <a:rPr lang="cs-CZ" dirty="0"/>
              <a:t>malíř a ilustrátor dobrodružných </a:t>
            </a:r>
            <a:r>
              <a:rPr lang="cs-CZ" dirty="0" smtClean="0"/>
              <a:t>knih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cs-CZ" dirty="0"/>
              <a:t>ilustroval česká vydání kolem 500 knih (a navrhl 600 knižních obálek), např</a:t>
            </a:r>
            <a:r>
              <a:rPr lang="cs-CZ" dirty="0" smtClean="0"/>
              <a:t>. </a:t>
            </a:r>
            <a:r>
              <a:rPr lang="cs-CZ" dirty="0"/>
              <a:t>autorů </a:t>
            </a:r>
            <a:r>
              <a:rPr lang="cs-CZ" dirty="0">
                <a:solidFill>
                  <a:srgbClr val="FF0000"/>
                </a:solidFill>
              </a:rPr>
              <a:t>Jaroslava Foglara, Rudyarda Kiplinga, Jacka Londona, Karla Maye, Eduarda </a:t>
            </a:r>
            <a:r>
              <a:rPr lang="cs-CZ" dirty="0" err="1">
                <a:solidFill>
                  <a:srgbClr val="FF0000"/>
                </a:solidFill>
              </a:rPr>
              <a:t>Štorcha</a:t>
            </a:r>
            <a:r>
              <a:rPr lang="cs-CZ" dirty="0"/>
              <a:t> nebo </a:t>
            </a:r>
            <a:r>
              <a:rPr lang="cs-CZ" dirty="0" err="1">
                <a:solidFill>
                  <a:srgbClr val="FF0000"/>
                </a:solidFill>
              </a:rPr>
              <a:t>Julese</a:t>
            </a:r>
            <a:r>
              <a:rPr lang="cs-CZ" dirty="0">
                <a:solidFill>
                  <a:srgbClr val="FF0000"/>
                </a:solidFill>
              </a:rPr>
              <a:t> Verna</a:t>
            </a:r>
            <a:r>
              <a:rPr lang="cs-CZ" dirty="0"/>
              <a:t>.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cs-CZ" dirty="0" smtClean="0"/>
              <a:t>proslul hl. paleontologickými </a:t>
            </a:r>
            <a:r>
              <a:rPr lang="cs-CZ" dirty="0"/>
              <a:t>rekonstrukcemi společně s profesorem Josefem </a:t>
            </a:r>
            <a:r>
              <a:rPr lang="cs-CZ" dirty="0" smtClean="0"/>
              <a:t>Augustou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cs-CZ" dirty="0" smtClean="0"/>
              <a:t>jeho </a:t>
            </a:r>
            <a:r>
              <a:rPr lang="cs-CZ" dirty="0"/>
              <a:t>dílo je velmi </a:t>
            </a:r>
            <a:r>
              <a:rPr lang="cs-CZ" dirty="0" smtClean="0"/>
              <a:t>rozsáhlé - vytvořil </a:t>
            </a:r>
            <a:r>
              <a:rPr lang="cs-CZ" dirty="0"/>
              <a:t>asi 10 000 děl určených k reprodukci </a:t>
            </a:r>
            <a:r>
              <a:rPr lang="cs-CZ" dirty="0" smtClean="0"/>
              <a:t>(ilustrace </a:t>
            </a:r>
            <a:r>
              <a:rPr lang="cs-CZ" dirty="0"/>
              <a:t>a obálky pro knihy i </a:t>
            </a:r>
            <a:r>
              <a:rPr lang="cs-CZ" dirty="0" smtClean="0"/>
              <a:t>časopisy)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6325" y="1341438"/>
            <a:ext cx="2927350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836613"/>
            <a:ext cx="3176587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836613"/>
            <a:ext cx="3176588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74625"/>
            <a:ext cx="4751387" cy="312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500" y="174625"/>
            <a:ext cx="277177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8888" y="3429000"/>
            <a:ext cx="2665412" cy="323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6463" y="3354388"/>
            <a:ext cx="2808287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825" y="44450"/>
            <a:ext cx="8686800" cy="8382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 smtClean="0">
                <a:effectLst/>
              </a:rPr>
              <a:t>DALŠÍ ILUSTRÁTOŘI</a:t>
            </a:r>
            <a:endParaRPr lang="cs-CZ" dirty="0">
              <a:effectLst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5256212"/>
          </a:xfrm>
        </p:spPr>
        <p:txBody>
          <a:bodyPr>
            <a:normAutofit fontScale="92500" lnSpcReduction="10000"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buFont typeface="Wingdings 2"/>
              <a:buChar char=""/>
              <a:defRPr/>
            </a:pPr>
            <a:r>
              <a:rPr lang="cs-CZ" sz="3500" dirty="0" smtClean="0"/>
              <a:t>JOSEF ČAPEK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2"/>
              <a:buChar char=""/>
              <a:defRPr/>
            </a:pPr>
            <a:r>
              <a:rPr lang="cs-CZ" sz="3500" dirty="0" smtClean="0"/>
              <a:t>CYRIL BOUDA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2"/>
              <a:buChar char=""/>
              <a:defRPr/>
            </a:pPr>
            <a:r>
              <a:rPr lang="cs-CZ" sz="3500" dirty="0" smtClean="0"/>
              <a:t>KAREL SVOLINSKÝ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2"/>
              <a:buChar char=""/>
              <a:defRPr/>
            </a:pPr>
            <a:r>
              <a:rPr lang="cs-CZ" sz="3500" dirty="0" smtClean="0"/>
              <a:t>DENISA WAGNEROVÁ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2"/>
              <a:buChar char=""/>
              <a:defRPr/>
            </a:pPr>
            <a:r>
              <a:rPr lang="cs-CZ" sz="3500" dirty="0" smtClean="0"/>
              <a:t>GABRIELA DUBSKÁ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2"/>
              <a:buChar char=""/>
              <a:defRPr/>
            </a:pPr>
            <a:r>
              <a:rPr lang="cs-CZ" sz="3500" dirty="0" smtClean="0"/>
              <a:t>STANISLAV HOLÝ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2"/>
              <a:buChar char=""/>
              <a:defRPr/>
            </a:pPr>
            <a:r>
              <a:rPr lang="cs-CZ" sz="3500" dirty="0" smtClean="0"/>
              <a:t>JIŘÍ ŠALAMOUN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2"/>
              <a:buChar char=""/>
              <a:defRPr/>
            </a:pPr>
            <a:r>
              <a:rPr lang="cs-CZ" sz="3500" dirty="0" smtClean="0"/>
              <a:t>VLADIMÍR JIRÁNEK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2"/>
              <a:buChar char=""/>
              <a:defRPr/>
            </a:pPr>
            <a:r>
              <a:rPr lang="cs-CZ" sz="3500" dirty="0" smtClean="0"/>
              <a:t>ZDENĚK SMETANA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2"/>
              <a:buChar char=""/>
              <a:defRPr/>
            </a:pPr>
            <a:r>
              <a:rPr lang="cs-CZ" sz="3500" dirty="0" smtClean="0"/>
              <a:t>ALENA LADOVÁ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2"/>
              <a:buChar char=""/>
              <a:defRPr/>
            </a:pPr>
            <a:r>
              <a:rPr lang="cs-CZ" sz="3500" dirty="0" smtClean="0"/>
              <a:t>JIŘÍ WINTER NEPRAKTA</a:t>
            </a:r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cs-CZ" dirty="0" smtClean="0"/>
              <a:t>	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cs-CZ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2800" b="1" dirty="0" smtClean="0">
                <a:effectLst/>
              </a:rPr>
              <a:t>Úkol: podle nápovědy uhodni, </a:t>
            </a:r>
            <a:r>
              <a:rPr lang="cs-CZ" sz="2800" b="1" dirty="0">
                <a:effectLst/>
              </a:rPr>
              <a:t>o kterého </a:t>
            </a:r>
            <a:r>
              <a:rPr lang="cs-CZ" sz="2800" b="1" dirty="0" smtClean="0">
                <a:effectLst/>
              </a:rPr>
              <a:t>českého </a:t>
            </a:r>
            <a:r>
              <a:rPr lang="cs-CZ" sz="2800" b="1" dirty="0">
                <a:effectLst/>
              </a:rPr>
              <a:t>ilustrátora knížek pro děti se jedná. </a:t>
            </a:r>
            <a:br>
              <a:rPr lang="cs-CZ" sz="2800" b="1" dirty="0">
                <a:effectLst/>
              </a:rPr>
            </a:br>
            <a:endParaRPr lang="cs-CZ" sz="2800" b="1" dirty="0">
              <a:effectLst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0825" y="1052513"/>
            <a:ext cx="8785225" cy="554355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smtClean="0"/>
              <a:t>Narodil jsem se jako syn ševce v Hrusicích. Byl jsem malíř, ilustrátor, a také spisovatel. Nejznámější je moje kniha o mluvícím kocourovi.</a:t>
            </a:r>
            <a:r>
              <a:rPr lang="cs-CZ" sz="2400" smtClean="0">
                <a:latin typeface="Arial" charset="0"/>
              </a:rPr>
              <a:t>			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cs-CZ" sz="2400" b="1" smtClean="0">
                <a:solidFill>
                  <a:srgbClr val="FF0000"/>
                </a:solidFill>
                <a:latin typeface="Arial" charset="0"/>
              </a:rPr>
              <a:t>						Josef Lada</a:t>
            </a:r>
            <a:r>
              <a:rPr lang="cs-CZ" sz="2400" smtClean="0"/>
              <a:t>	</a:t>
            </a:r>
          </a:p>
          <a:p>
            <a:pPr>
              <a:lnSpc>
                <a:spcPct val="80000"/>
              </a:lnSpc>
            </a:pPr>
            <a:r>
              <a:rPr lang="cs-CZ" sz="2400" smtClean="0"/>
              <a:t>Ilustrovala jsem mnoho dětských knih. Například Honzíkovu cestu nebo Děti z Bullerbynu.</a:t>
            </a:r>
            <a:endParaRPr lang="cs-CZ" sz="2400" smtClean="0">
              <a:latin typeface="Arial" charset="0"/>
            </a:endParaRP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cs-CZ" sz="2400" b="1" smtClean="0">
                <a:solidFill>
                  <a:srgbClr val="FF0000"/>
                </a:solidFill>
                <a:latin typeface="Arial" charset="0"/>
              </a:rPr>
              <a:t>						Helena Zmatlíková</a:t>
            </a:r>
            <a:r>
              <a:rPr lang="cs-CZ" sz="2400" smtClean="0"/>
              <a:t>	</a:t>
            </a:r>
          </a:p>
          <a:p>
            <a:pPr>
              <a:lnSpc>
                <a:spcPct val="80000"/>
              </a:lnSpc>
            </a:pPr>
            <a:r>
              <a:rPr lang="cs-CZ" sz="2400" smtClean="0"/>
              <a:t>Nejvíce jsem se proslavil (u nás i v zahraničí) animovaným seriálem o Krtečkovi.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cs-CZ" sz="2400" smtClean="0"/>
              <a:t>						</a:t>
            </a:r>
            <a:r>
              <a:rPr lang="cs-CZ" sz="2400" b="1" smtClean="0">
                <a:solidFill>
                  <a:srgbClr val="FF0000"/>
                </a:solidFill>
                <a:latin typeface="Arial" charset="0"/>
              </a:rPr>
              <a:t>Zdeněk Miler</a:t>
            </a:r>
            <a:r>
              <a:rPr lang="cs-CZ" sz="2400" smtClean="0"/>
              <a:t>	</a:t>
            </a:r>
          </a:p>
          <a:p>
            <a:pPr>
              <a:lnSpc>
                <a:spcPct val="80000"/>
              </a:lnSpc>
            </a:pPr>
            <a:r>
              <a:rPr lang="cs-CZ" sz="2400" smtClean="0"/>
              <a:t>Ilustroval jsem mnoho knih pro děti – například Macha a Šebestovou. 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cs-CZ" sz="2400" b="1" smtClean="0">
                <a:solidFill>
                  <a:srgbClr val="FF0000"/>
                </a:solidFill>
                <a:latin typeface="Arial" charset="0"/>
              </a:rPr>
              <a:t>						Adolf Born</a:t>
            </a:r>
            <a:r>
              <a:rPr lang="cs-CZ" sz="2400" smtClean="0"/>
              <a:t>	</a:t>
            </a:r>
          </a:p>
          <a:p>
            <a:pPr>
              <a:lnSpc>
                <a:spcPct val="80000"/>
              </a:lnSpc>
            </a:pPr>
            <a:r>
              <a:rPr lang="cs-CZ" sz="2400" smtClean="0"/>
              <a:t>Byl jsem významným českým malířem. Ilustroval jsem hodně knih o pravěku.	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</a:pPr>
            <a:r>
              <a:rPr lang="cs-CZ" sz="2400" b="1" smtClean="0">
                <a:solidFill>
                  <a:srgbClr val="FF0000"/>
                </a:solidFill>
                <a:latin typeface="Arial" charset="0"/>
              </a:rPr>
              <a:t>						Zdeněk Burian</a:t>
            </a:r>
          </a:p>
          <a:p>
            <a:pPr>
              <a:lnSpc>
                <a:spcPct val="80000"/>
              </a:lnSpc>
            </a:pPr>
            <a:endParaRPr lang="cs-CZ" sz="1500" smtClean="0"/>
          </a:p>
          <a:p>
            <a:pPr>
              <a:lnSpc>
                <a:spcPct val="80000"/>
              </a:lnSpc>
            </a:pPr>
            <a:endParaRPr lang="cs-CZ" sz="1500" smtClean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Obdélník 2"/>
          <p:cNvSpPr>
            <a:spLocks noChangeArrowheads="1"/>
          </p:cNvSpPr>
          <p:nvPr/>
        </p:nvSpPr>
        <p:spPr bwMode="auto">
          <a:xfrm>
            <a:off x="323850" y="736600"/>
            <a:ext cx="8640763" cy="575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tabLst>
                <a:tab pos="990600" algn="l"/>
                <a:tab pos="2251075" algn="l"/>
                <a:tab pos="2700338" algn="l"/>
                <a:tab pos="3781425" algn="l"/>
                <a:tab pos="4860925" algn="l"/>
              </a:tabLst>
            </a:pPr>
            <a:r>
              <a:rPr lang="cs-CZ" sz="2000" b="1" dirty="0">
                <a:solidFill>
                  <a:srgbClr val="000000"/>
                </a:solidFill>
                <a:cs typeface="Times New Roman" pitchFamily="18" charset="0"/>
              </a:rPr>
              <a:t>Metodický list</a:t>
            </a:r>
            <a:endParaRPr lang="cs-CZ" sz="600" dirty="0">
              <a:solidFill>
                <a:srgbClr val="000000"/>
              </a:solidFill>
            </a:endParaRPr>
          </a:p>
          <a:p>
            <a:pPr algn="just" eaLnBrk="0" hangingPunct="0">
              <a:tabLst>
                <a:tab pos="990600" algn="l"/>
                <a:tab pos="2251075" algn="l"/>
                <a:tab pos="2700338" algn="l"/>
                <a:tab pos="3781425" algn="l"/>
                <a:tab pos="4860925" algn="l"/>
              </a:tabLst>
            </a:pPr>
            <a:endParaRPr lang="cs-CZ" sz="1200" b="1" dirty="0">
              <a:solidFill>
                <a:srgbClr val="000000"/>
              </a:solidFill>
              <a:cs typeface="Times New Roman" pitchFamily="18" charset="0"/>
            </a:endParaRPr>
          </a:p>
          <a:p>
            <a:pPr algn="just" eaLnBrk="0" hangingPunct="0">
              <a:tabLst>
                <a:tab pos="990600" algn="l"/>
                <a:tab pos="2251075" algn="l"/>
                <a:tab pos="2700338" algn="l"/>
                <a:tab pos="3781425" algn="l"/>
                <a:tab pos="4860925" algn="l"/>
              </a:tabLst>
            </a:pPr>
            <a:r>
              <a:rPr lang="cs-CZ" sz="1400" b="1" dirty="0">
                <a:solidFill>
                  <a:srgbClr val="000000"/>
                </a:solidFill>
                <a:cs typeface="Times New Roman" pitchFamily="18" charset="0"/>
              </a:rPr>
              <a:t>Název materiálu:	ILUSTRÁTOŘI DĚTSKÝCH KNIH </a:t>
            </a:r>
            <a:endParaRPr lang="cs-CZ" sz="1400" dirty="0">
              <a:solidFill>
                <a:srgbClr val="000000"/>
              </a:solidFill>
            </a:endParaRPr>
          </a:p>
          <a:p>
            <a:pPr algn="just" eaLnBrk="0" hangingPunct="0">
              <a:tabLst>
                <a:tab pos="990600" algn="l"/>
                <a:tab pos="2251075" algn="l"/>
                <a:tab pos="2700338" algn="l"/>
                <a:tab pos="3781425" algn="l"/>
                <a:tab pos="4860925" algn="l"/>
              </a:tabLst>
            </a:pPr>
            <a:r>
              <a:rPr lang="cs-CZ" sz="1400" b="1" dirty="0">
                <a:solidFill>
                  <a:srgbClr val="000000"/>
                </a:solidFill>
                <a:cs typeface="Times New Roman" pitchFamily="18" charset="0"/>
              </a:rPr>
              <a:t>Autor materiálu:	Mgr. Lada Králová</a:t>
            </a:r>
            <a:endParaRPr lang="cs-CZ" sz="1400" dirty="0">
              <a:solidFill>
                <a:srgbClr val="000000"/>
              </a:solidFill>
            </a:endParaRPr>
          </a:p>
          <a:p>
            <a:pPr algn="just" eaLnBrk="0" hangingPunct="0">
              <a:tabLst>
                <a:tab pos="990600" algn="l"/>
                <a:tab pos="2251075" algn="l"/>
                <a:tab pos="2700338" algn="l"/>
                <a:tab pos="3781425" algn="l"/>
                <a:tab pos="4860925" algn="l"/>
              </a:tabLst>
            </a:pPr>
            <a:endParaRPr lang="cs-CZ" sz="1400" b="1" dirty="0">
              <a:solidFill>
                <a:srgbClr val="000000"/>
              </a:solidFill>
              <a:cs typeface="Times New Roman" pitchFamily="18" charset="0"/>
            </a:endParaRPr>
          </a:p>
          <a:p>
            <a:pPr algn="just" eaLnBrk="0" hangingPunct="0">
              <a:tabLst>
                <a:tab pos="990600" algn="l"/>
                <a:tab pos="2251075" algn="l"/>
                <a:tab pos="2700338" algn="l"/>
                <a:tab pos="3781425" algn="l"/>
                <a:tab pos="4860925" algn="l"/>
              </a:tabLst>
            </a:pPr>
            <a:r>
              <a:rPr lang="cs-CZ" sz="1400" b="1" dirty="0">
                <a:solidFill>
                  <a:srgbClr val="000000"/>
                </a:solidFill>
                <a:cs typeface="Times New Roman" pitchFamily="18" charset="0"/>
              </a:rPr>
              <a:t>Zařazení materiálu:</a:t>
            </a:r>
            <a:endParaRPr lang="cs-CZ" sz="1400" dirty="0">
              <a:solidFill>
                <a:srgbClr val="000000"/>
              </a:solidFill>
            </a:endParaRPr>
          </a:p>
          <a:p>
            <a:pPr algn="just" eaLnBrk="0" hangingPunct="0">
              <a:tabLst>
                <a:tab pos="990600" algn="l"/>
                <a:tab pos="2251075" algn="l"/>
                <a:tab pos="2700338" algn="l"/>
                <a:tab pos="3781425" algn="l"/>
                <a:tab pos="4860925" algn="l"/>
              </a:tabLst>
            </a:pPr>
            <a:r>
              <a:rPr lang="cs-CZ" sz="1400" dirty="0">
                <a:solidFill>
                  <a:srgbClr val="000000"/>
                </a:solidFill>
                <a:cs typeface="Times New Roman" pitchFamily="18" charset="0"/>
              </a:rPr>
              <a:t>Šablona:	Inovace a zkvalitnění výuky prostřednictvím ICT (III/2)		</a:t>
            </a:r>
            <a:endParaRPr lang="cs-CZ" sz="1400" dirty="0">
              <a:solidFill>
                <a:srgbClr val="000000"/>
              </a:solidFill>
            </a:endParaRPr>
          </a:p>
          <a:p>
            <a:pPr algn="just" eaLnBrk="0" hangingPunct="0">
              <a:tabLst>
                <a:tab pos="990600" algn="l"/>
                <a:tab pos="2251075" algn="l"/>
                <a:tab pos="2700338" algn="l"/>
                <a:tab pos="3781425" algn="l"/>
                <a:tab pos="4860925" algn="l"/>
              </a:tabLst>
            </a:pPr>
            <a:r>
              <a:rPr lang="cs-CZ" sz="1400" dirty="0">
                <a:solidFill>
                  <a:srgbClr val="000000"/>
                </a:solidFill>
                <a:cs typeface="Times New Roman" pitchFamily="18" charset="0"/>
              </a:rPr>
              <a:t>    	Číslo DUM: VY_32_INOVACE_2CJ05	Předmět: Český jazyk a literatura</a:t>
            </a:r>
            <a:endParaRPr lang="cs-CZ" sz="1400" dirty="0">
              <a:solidFill>
                <a:srgbClr val="000000"/>
              </a:solidFill>
            </a:endParaRPr>
          </a:p>
          <a:p>
            <a:pPr algn="just" eaLnBrk="0" hangingPunct="0">
              <a:tabLst>
                <a:tab pos="990600" algn="l"/>
                <a:tab pos="2251075" algn="l"/>
                <a:tab pos="2700338" algn="l"/>
                <a:tab pos="3781425" algn="l"/>
                <a:tab pos="4860925" algn="l"/>
              </a:tabLst>
            </a:pPr>
            <a:endParaRPr lang="cs-CZ" sz="1400" b="1" dirty="0">
              <a:solidFill>
                <a:srgbClr val="000000"/>
              </a:solidFill>
              <a:cs typeface="Times New Roman" pitchFamily="18" charset="0"/>
            </a:endParaRPr>
          </a:p>
          <a:p>
            <a:pPr algn="just" eaLnBrk="0" hangingPunct="0">
              <a:tabLst>
                <a:tab pos="990600" algn="l"/>
                <a:tab pos="2251075" algn="l"/>
                <a:tab pos="2700338" algn="l"/>
                <a:tab pos="3781425" algn="l"/>
                <a:tab pos="4860925" algn="l"/>
              </a:tabLst>
            </a:pPr>
            <a:r>
              <a:rPr lang="cs-CZ" sz="1400" b="1" dirty="0">
                <a:solidFill>
                  <a:srgbClr val="000000"/>
                </a:solidFill>
                <a:cs typeface="Times New Roman" pitchFamily="18" charset="0"/>
              </a:rPr>
              <a:t>Ověření materiálu ve výuce:</a:t>
            </a:r>
            <a:endParaRPr lang="cs-CZ" sz="1400" dirty="0">
              <a:solidFill>
                <a:srgbClr val="000000"/>
              </a:solidFill>
            </a:endParaRPr>
          </a:p>
          <a:p>
            <a:pPr algn="just" eaLnBrk="0" hangingPunct="0">
              <a:tabLst>
                <a:tab pos="990600" algn="l"/>
                <a:tab pos="2251075" algn="l"/>
                <a:tab pos="2700338" algn="l"/>
                <a:tab pos="3781425" algn="l"/>
                <a:tab pos="4860925" algn="l"/>
              </a:tabLst>
            </a:pPr>
            <a:r>
              <a:rPr lang="cs-CZ" sz="1400" dirty="0">
                <a:solidFill>
                  <a:srgbClr val="000000"/>
                </a:solidFill>
                <a:cs typeface="Times New Roman" pitchFamily="18" charset="0"/>
              </a:rPr>
              <a:t>Datum ověření</a:t>
            </a:r>
            <a:r>
              <a:rPr lang="cs-CZ" sz="1400" dirty="0" smtClean="0">
                <a:solidFill>
                  <a:srgbClr val="000000"/>
                </a:solidFill>
                <a:cs typeface="Times New Roman" pitchFamily="18" charset="0"/>
              </a:rPr>
              <a:t>: 27.2.2013</a:t>
            </a:r>
            <a:r>
              <a:rPr lang="cs-CZ" sz="1400" dirty="0">
                <a:solidFill>
                  <a:srgbClr val="000000"/>
                </a:solidFill>
                <a:cs typeface="Times New Roman" pitchFamily="18" charset="0"/>
              </a:rPr>
              <a:t>	               Třída</a:t>
            </a:r>
            <a:r>
              <a:rPr lang="cs-CZ" sz="1400" dirty="0" smtClean="0">
                <a:solidFill>
                  <a:srgbClr val="000000"/>
                </a:solidFill>
                <a:cs typeface="Times New Roman" pitchFamily="18" charset="0"/>
              </a:rPr>
              <a:t>: 8.</a:t>
            </a:r>
            <a:r>
              <a:rPr lang="cs-CZ" sz="1400" dirty="0">
                <a:solidFill>
                  <a:srgbClr val="000000"/>
                </a:solidFill>
                <a:cs typeface="Times New Roman" pitchFamily="18" charset="0"/>
              </a:rPr>
              <a:t>	                  Ověřující učitel: Mgr. Lada Králová</a:t>
            </a:r>
            <a:endParaRPr lang="cs-CZ" sz="1400" dirty="0">
              <a:solidFill>
                <a:srgbClr val="000000"/>
              </a:solidFill>
            </a:endParaRPr>
          </a:p>
          <a:p>
            <a:pPr algn="just" eaLnBrk="0" hangingPunct="0">
              <a:tabLst>
                <a:tab pos="990600" algn="l"/>
                <a:tab pos="2251075" algn="l"/>
                <a:tab pos="2700338" algn="l"/>
                <a:tab pos="3781425" algn="l"/>
                <a:tab pos="4860925" algn="l"/>
              </a:tabLst>
            </a:pPr>
            <a:endParaRPr lang="cs-CZ" sz="1400" b="1" dirty="0">
              <a:solidFill>
                <a:srgbClr val="000000"/>
              </a:solidFill>
              <a:cs typeface="Times New Roman" pitchFamily="18" charset="0"/>
            </a:endParaRPr>
          </a:p>
          <a:p>
            <a:pPr algn="just" eaLnBrk="0" hangingPunct="0">
              <a:tabLst>
                <a:tab pos="990600" algn="l"/>
                <a:tab pos="2251075" algn="l"/>
                <a:tab pos="2700338" algn="l"/>
                <a:tab pos="3781425" algn="l"/>
                <a:tab pos="4860925" algn="l"/>
              </a:tabLst>
            </a:pPr>
            <a:r>
              <a:rPr lang="cs-CZ" sz="1400" b="1" dirty="0">
                <a:solidFill>
                  <a:srgbClr val="000000"/>
                </a:solidFill>
                <a:cs typeface="Times New Roman" pitchFamily="18" charset="0"/>
              </a:rPr>
              <a:t>Anotace materiálu:</a:t>
            </a:r>
            <a:endParaRPr lang="cs-CZ" sz="1400" dirty="0">
              <a:solidFill>
                <a:srgbClr val="000000"/>
              </a:solidFill>
            </a:endParaRPr>
          </a:p>
          <a:p>
            <a:pPr algn="just" eaLnBrk="0" hangingPunct="0">
              <a:tabLst>
                <a:tab pos="990600" algn="l"/>
                <a:tab pos="2251075" algn="l"/>
                <a:tab pos="2700338" algn="l"/>
                <a:tab pos="3781425" algn="l"/>
                <a:tab pos="4860925" algn="l"/>
              </a:tabLst>
            </a:pPr>
            <a:r>
              <a:rPr lang="cs-CZ" sz="1400" dirty="0">
                <a:solidFill>
                  <a:srgbClr val="000000"/>
                </a:solidFill>
                <a:cs typeface="Times New Roman" pitchFamily="18" charset="0"/>
              </a:rPr>
              <a:t>Formát PowerPoint. Materiál seznámí žáky s nejznámějšími českými ilustrátory dětských knih, směřuje je k souvislejšímu chápání a procvičení učiva. </a:t>
            </a:r>
            <a:endParaRPr lang="cs-CZ" sz="1400" dirty="0">
              <a:solidFill>
                <a:srgbClr val="000000"/>
              </a:solidFill>
            </a:endParaRPr>
          </a:p>
          <a:p>
            <a:pPr algn="just" eaLnBrk="0" hangingPunct="0">
              <a:tabLst>
                <a:tab pos="990600" algn="l"/>
                <a:tab pos="2251075" algn="l"/>
                <a:tab pos="2700338" algn="l"/>
                <a:tab pos="3781425" algn="l"/>
                <a:tab pos="4860925" algn="l"/>
              </a:tabLst>
            </a:pPr>
            <a:endParaRPr lang="cs-CZ" sz="1400" b="1" dirty="0">
              <a:solidFill>
                <a:srgbClr val="000000"/>
              </a:solidFill>
              <a:cs typeface="Times New Roman" pitchFamily="18" charset="0"/>
            </a:endParaRPr>
          </a:p>
          <a:p>
            <a:pPr algn="just" eaLnBrk="0" hangingPunct="0">
              <a:tabLst>
                <a:tab pos="990600" algn="l"/>
                <a:tab pos="2251075" algn="l"/>
                <a:tab pos="2700338" algn="l"/>
                <a:tab pos="3781425" algn="l"/>
                <a:tab pos="4860925" algn="l"/>
              </a:tabLst>
            </a:pPr>
            <a:r>
              <a:rPr lang="cs-CZ" sz="1400" b="1" dirty="0">
                <a:solidFill>
                  <a:srgbClr val="000000"/>
                </a:solidFill>
                <a:cs typeface="Times New Roman" pitchFamily="18" charset="0"/>
              </a:rPr>
              <a:t>Metodický popis možností použití materiálu:</a:t>
            </a:r>
            <a:endParaRPr lang="cs-CZ" sz="1400" dirty="0">
              <a:solidFill>
                <a:srgbClr val="000000"/>
              </a:solidFill>
            </a:endParaRPr>
          </a:p>
          <a:p>
            <a:pPr algn="just" eaLnBrk="0" hangingPunct="0">
              <a:tabLst>
                <a:tab pos="990600" algn="l"/>
                <a:tab pos="2251075" algn="l"/>
                <a:tab pos="2700338" algn="l"/>
                <a:tab pos="3781425" algn="l"/>
                <a:tab pos="4860925" algn="l"/>
              </a:tabLst>
            </a:pPr>
            <a:r>
              <a:rPr lang="cs-CZ" sz="1400" dirty="0">
                <a:solidFill>
                  <a:srgbClr val="000000"/>
                </a:solidFill>
                <a:cs typeface="Times New Roman" pitchFamily="18" charset="0"/>
              </a:rPr>
              <a:t>Žáci se formou interaktivní prezentace PowerPoint seznámí s nejznámějšími českými ilustrátory dětských knih. Práce je určená k výkladu a procvičování tématu. Učitel vychází z literárních zkušeností žáků a jejich znalosti ilustrací pohádek a dětských knih.</a:t>
            </a:r>
            <a:endParaRPr lang="cs-CZ" sz="1400" dirty="0">
              <a:solidFill>
                <a:srgbClr val="000000"/>
              </a:solidFill>
            </a:endParaRPr>
          </a:p>
          <a:p>
            <a:pPr algn="just" eaLnBrk="0" hangingPunct="0">
              <a:tabLst>
                <a:tab pos="990600" algn="l"/>
                <a:tab pos="2251075" algn="l"/>
                <a:tab pos="2700338" algn="l"/>
                <a:tab pos="3781425" algn="l"/>
                <a:tab pos="4860925" algn="l"/>
              </a:tabLst>
            </a:pPr>
            <a:endParaRPr lang="cs-CZ" sz="1400" b="1" dirty="0">
              <a:solidFill>
                <a:srgbClr val="000000"/>
              </a:solidFill>
              <a:cs typeface="Times New Roman" pitchFamily="18" charset="0"/>
            </a:endParaRPr>
          </a:p>
          <a:p>
            <a:pPr algn="just" eaLnBrk="0" hangingPunct="0">
              <a:tabLst>
                <a:tab pos="990600" algn="l"/>
                <a:tab pos="2251075" algn="l"/>
                <a:tab pos="2700338" algn="l"/>
                <a:tab pos="3781425" algn="l"/>
                <a:tab pos="4860925" algn="l"/>
              </a:tabLst>
            </a:pPr>
            <a:r>
              <a:rPr lang="cs-CZ" sz="1400" b="1" dirty="0">
                <a:solidFill>
                  <a:srgbClr val="000000"/>
                </a:solidFill>
                <a:cs typeface="Times New Roman" pitchFamily="18" charset="0"/>
              </a:rPr>
              <a:t>Klíčová slova:</a:t>
            </a:r>
            <a:r>
              <a:rPr lang="cs-CZ" sz="14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endParaRPr lang="cs-CZ" sz="1400" dirty="0">
              <a:solidFill>
                <a:srgbClr val="000000"/>
              </a:solidFill>
            </a:endParaRPr>
          </a:p>
          <a:p>
            <a:pPr algn="just" eaLnBrk="0" hangingPunct="0">
              <a:tabLst>
                <a:tab pos="990600" algn="l"/>
                <a:tab pos="2251075" algn="l"/>
                <a:tab pos="2700338" algn="l"/>
                <a:tab pos="3781425" algn="l"/>
                <a:tab pos="4860925" algn="l"/>
              </a:tabLst>
            </a:pPr>
            <a:r>
              <a:rPr lang="cs-CZ" sz="1400" dirty="0">
                <a:solidFill>
                  <a:srgbClr val="000000"/>
                </a:solidFill>
                <a:cs typeface="Times New Roman" pitchFamily="18" charset="0"/>
              </a:rPr>
              <a:t>Ilustrace, ilustrátor, kresba, malba, kreslíř, malíř, grafik, dětské knihy</a:t>
            </a:r>
            <a:endParaRPr lang="cs-CZ" sz="1400" dirty="0">
              <a:solidFill>
                <a:srgbClr val="000000"/>
              </a:solidFill>
            </a:endParaRPr>
          </a:p>
          <a:p>
            <a:pPr algn="just" eaLnBrk="0" hangingPunct="0">
              <a:tabLst>
                <a:tab pos="990600" algn="l"/>
                <a:tab pos="2251075" algn="l"/>
                <a:tab pos="2700338" algn="l"/>
                <a:tab pos="3781425" algn="l"/>
                <a:tab pos="4860925" algn="l"/>
              </a:tabLst>
            </a:pPr>
            <a:endParaRPr lang="cs-CZ" sz="1400" b="1" dirty="0">
              <a:solidFill>
                <a:srgbClr val="000000"/>
              </a:solidFill>
              <a:cs typeface="Times New Roman" pitchFamily="18" charset="0"/>
            </a:endParaRPr>
          </a:p>
          <a:p>
            <a:pPr algn="just" eaLnBrk="0" hangingPunct="0">
              <a:tabLst>
                <a:tab pos="990600" algn="l"/>
                <a:tab pos="2251075" algn="l"/>
                <a:tab pos="2700338" algn="l"/>
                <a:tab pos="3781425" algn="l"/>
                <a:tab pos="4860925" algn="l"/>
              </a:tabLst>
            </a:pPr>
            <a:r>
              <a:rPr lang="cs-CZ" sz="1400" b="1" dirty="0">
                <a:solidFill>
                  <a:srgbClr val="000000"/>
                </a:solidFill>
                <a:cs typeface="Times New Roman" pitchFamily="18" charset="0"/>
              </a:rPr>
              <a:t>Poznámka: </a:t>
            </a:r>
            <a:endParaRPr lang="cs-CZ" sz="1400" dirty="0">
              <a:solidFill>
                <a:srgbClr val="000000"/>
              </a:solidFill>
            </a:endParaRPr>
          </a:p>
          <a:p>
            <a:pPr algn="just" eaLnBrk="0" hangingPunct="0">
              <a:tabLst>
                <a:tab pos="990600" algn="l"/>
                <a:tab pos="2251075" algn="l"/>
                <a:tab pos="2700338" algn="l"/>
                <a:tab pos="3781425" algn="l"/>
                <a:tab pos="4860925" algn="l"/>
              </a:tabLst>
            </a:pPr>
            <a:r>
              <a:rPr lang="cs-CZ" sz="1400" dirty="0">
                <a:solidFill>
                  <a:srgbClr val="000000"/>
                </a:solidFill>
                <a:cs typeface="Times New Roman" pitchFamily="18" charset="0"/>
              </a:rPr>
              <a:t>Kompetence k učení, kompetence k řešení problémů, kompetence komunikativní.</a:t>
            </a:r>
            <a:endParaRPr lang="cs-CZ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Obdélník 2"/>
          <p:cNvSpPr>
            <a:spLocks noChangeArrowheads="1"/>
          </p:cNvSpPr>
          <p:nvPr/>
        </p:nvSpPr>
        <p:spPr bwMode="auto">
          <a:xfrm>
            <a:off x="323850" y="423863"/>
            <a:ext cx="51228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>
                <a:latin typeface="Franklin Gothic Book" pitchFamily="34" charset="0"/>
              </a:rPr>
              <a:t>Seznam použité literatury a pramenů (k 6.4.2013):</a:t>
            </a:r>
            <a:endParaRPr lang="cs-CZ" b="1">
              <a:latin typeface="Franklin Gothic Book" pitchFamily="34" charset="0"/>
            </a:endParaRPr>
          </a:p>
        </p:txBody>
      </p:sp>
      <p:sp>
        <p:nvSpPr>
          <p:cNvPr id="36866" name="Obdélník 15"/>
          <p:cNvSpPr>
            <a:spLocks noChangeArrowheads="1"/>
          </p:cNvSpPr>
          <p:nvPr/>
        </p:nvSpPr>
        <p:spPr bwMode="auto">
          <a:xfrm>
            <a:off x="250825" y="1052513"/>
            <a:ext cx="8424863" cy="489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>
                <a:latin typeface="Franklin Gothic Book" pitchFamily="34" charset="0"/>
              </a:rPr>
              <a:t>http://www.klubilustratoru.cz/cz/home.html</a:t>
            </a:r>
          </a:p>
          <a:p>
            <a:r>
              <a:rPr lang="cs-CZ" sz="1200">
                <a:latin typeface="Franklin Gothic Book" pitchFamily="34" charset="0"/>
              </a:rPr>
              <a:t>http://cs.wikipedia.org/wiki/Josef_Lada</a:t>
            </a:r>
          </a:p>
          <a:p>
            <a:r>
              <a:rPr lang="cs-CZ" sz="1200">
                <a:latin typeface="Franklin Gothic Book" pitchFamily="34" charset="0"/>
              </a:rPr>
              <a:t>http://www.televize.cz/clanky/ladovske-pohlazeni-13590</a:t>
            </a:r>
          </a:p>
          <a:p>
            <a:r>
              <a:rPr lang="cs-CZ" sz="1200">
                <a:latin typeface="Franklin Gothic Book" pitchFamily="34" charset="0"/>
              </a:rPr>
              <a:t>http://hrusice.muzeumompv.cz/josef-lada/</a:t>
            </a:r>
          </a:p>
          <a:p>
            <a:r>
              <a:rPr lang="cs-CZ" sz="1200">
                <a:latin typeface="Franklin Gothic Book" pitchFamily="34" charset="0"/>
              </a:rPr>
              <a:t>http://www.kkvysociny.cz/modul_akce/liter_testik.aspx</a:t>
            </a:r>
          </a:p>
          <a:p>
            <a:r>
              <a:rPr lang="cs-CZ" sz="1200">
                <a:latin typeface="Franklin Gothic Book" pitchFamily="34" charset="0"/>
              </a:rPr>
              <a:t>http://cs.wikipedia.org/wiki/Helena_Zmatl%C3%ADkov%C3%A1</a:t>
            </a:r>
          </a:p>
          <a:p>
            <a:r>
              <a:rPr lang="cs-CZ" sz="1200">
                <a:latin typeface="Franklin Gothic Book" pitchFamily="34" charset="0"/>
              </a:rPr>
              <a:t>http://www.databazeknih.cz/vydane-knihy/helena-zmatlikova-10279</a:t>
            </a:r>
          </a:p>
          <a:p>
            <a:r>
              <a:rPr lang="cs-CZ" sz="1200">
                <a:latin typeface="Franklin Gothic Book" pitchFamily="34" charset="0"/>
              </a:rPr>
              <a:t>http://knihy.heureka.cz/z-deniku-kocoura-modroocka-helena-zmatlikova-josef-kolar/</a:t>
            </a:r>
          </a:p>
          <a:p>
            <a:r>
              <a:rPr lang="cs-CZ" sz="1200">
                <a:latin typeface="Franklin Gothic Book" pitchFamily="34" charset="0"/>
              </a:rPr>
              <a:t>http://www.citarny.cz/index.php/autori/osobnosti-profily/2534-helena-zmatlikova-ilustrovala-pes-270-kniek</a:t>
            </a:r>
          </a:p>
          <a:p>
            <a:r>
              <a:rPr lang="cs-CZ" sz="1200">
                <a:latin typeface="Franklin Gothic Book" pitchFamily="34" charset="0"/>
              </a:rPr>
              <a:t>http://www.albatrosmedia.cz/deti-z-bullerbynu.html</a:t>
            </a:r>
          </a:p>
          <a:p>
            <a:r>
              <a:rPr lang="cs-CZ" sz="1200">
                <a:latin typeface="Franklin Gothic Book" pitchFamily="34" charset="0"/>
              </a:rPr>
              <a:t>http://zivotopis.osobnosti.cz/jiri-trnka-i.php</a:t>
            </a:r>
          </a:p>
          <a:p>
            <a:r>
              <a:rPr lang="cs-CZ" sz="1200">
                <a:latin typeface="Franklin Gothic Book" pitchFamily="34" charset="0"/>
              </a:rPr>
              <a:t>http://www.novinky.cz/kultura/258934-kino-ponrepo-predstavuje-vybrane-filmy-jiriho-trnky.html</a:t>
            </a:r>
          </a:p>
          <a:p>
            <a:r>
              <a:rPr lang="cs-CZ" sz="1200">
                <a:latin typeface="Franklin Gothic Book" pitchFamily="34" charset="0"/>
              </a:rPr>
              <a:t>http://www.bux.cz/knihy/68134-zahrada-jiri-trnka.html</a:t>
            </a:r>
          </a:p>
          <a:p>
            <a:r>
              <a:rPr lang="cs-CZ" sz="1200">
                <a:latin typeface="Franklin Gothic Book" pitchFamily="34" charset="0"/>
              </a:rPr>
              <a:t>http://www.misakulicka.cz/</a:t>
            </a:r>
          </a:p>
          <a:p>
            <a:r>
              <a:rPr lang="cs-CZ" sz="1200">
                <a:latin typeface="Franklin Gothic Book" pitchFamily="34" charset="0"/>
              </a:rPr>
              <a:t>http://www.spilberk.cz/?pg=zobraz&amp;co=jak-se-rumcajs-dostal-na-spilberk-radek-pilar-knizni-ilustrace</a:t>
            </a:r>
          </a:p>
          <a:p>
            <a:r>
              <a:rPr lang="cs-CZ" sz="1200">
                <a:latin typeface="Franklin Gothic Book" pitchFamily="34" charset="0"/>
              </a:rPr>
              <a:t>http://kultura.idnes.cz/zemrel-zdenek-miler-otec-krtecka-ktereho-nam-zavidi-hollywood-p6x-/filmvideo.aspx?c=A111130_175646_filmvideo_jaz</a:t>
            </a:r>
          </a:p>
          <a:p>
            <a:r>
              <a:rPr lang="cs-CZ" sz="1200">
                <a:latin typeface="Franklin Gothic Book" pitchFamily="34" charset="0"/>
              </a:rPr>
              <a:t>http://interlink.tsbohemia.cz/kniha-kubula-a-kuba-kubikula_d141696.html</a:t>
            </a:r>
          </a:p>
          <a:p>
            <a:r>
              <a:rPr lang="cs-CZ" sz="1200">
                <a:latin typeface="Franklin Gothic Book" pitchFamily="34" charset="0"/>
              </a:rPr>
              <a:t>http://www.ceskatelevize.cz/porady/901246-cesty-formana-sejtrocka/200350951320002-jak-sejtrocek-vezl-do-hradce-mouku-dvounulku/</a:t>
            </a:r>
          </a:p>
          <a:p>
            <a:r>
              <a:rPr lang="cs-CZ" sz="1200">
                <a:latin typeface="Franklin Gothic Book" pitchFamily="34" charset="0"/>
              </a:rPr>
              <a:t>http://www.osobnosti.cz/adolf-born.php</a:t>
            </a:r>
          </a:p>
          <a:p>
            <a:r>
              <a:rPr lang="cs-CZ" sz="1200">
                <a:latin typeface="Franklin Gothic Book" pitchFamily="34" charset="0"/>
              </a:rPr>
              <a:t>http://www.ceskatelevize.cz/porady/878935-mach-a-ebestov-na-przdninch/296351950280026/</a:t>
            </a:r>
          </a:p>
          <a:p>
            <a:r>
              <a:rPr lang="cs-CZ" sz="1200">
                <a:latin typeface="Franklin Gothic Book" pitchFamily="34" charset="0"/>
              </a:rPr>
              <a:t>http://www.ceskatelevize.cz/porady/903264-ofka-editelkou-zoo/295351950180007/</a:t>
            </a:r>
          </a:p>
          <a:p>
            <a:r>
              <a:rPr lang="cs-CZ" sz="1200">
                <a:latin typeface="Franklin Gothic Book" pitchFamily="34" charset="0"/>
              </a:rPr>
              <a:t>http://www.spisovatele.cz/ondrej-sekora#cv</a:t>
            </a:r>
          </a:p>
          <a:p>
            <a:r>
              <a:rPr lang="cs-CZ" sz="1200">
                <a:latin typeface="Franklin Gothic Book" pitchFamily="34" charset="0"/>
              </a:rPr>
              <a:t>http://brnensky.denik.cz/serialy/ondreji-sekorovi-rikaji-ve-svete-cesky-disney.html</a:t>
            </a:r>
          </a:p>
          <a:p>
            <a:r>
              <a:rPr lang="cs-CZ" sz="1200">
                <a:latin typeface="Franklin Gothic Book" pitchFamily="34" charset="0"/>
              </a:rPr>
              <a:t>http://knihy.abz.cz/prodej/ferda-mravenec-1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1680" y="548680"/>
            <a:ext cx="6430488" cy="841248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Děkuji za </a:t>
            </a:r>
            <a:r>
              <a:rPr lang="cs-CZ" sz="4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pozornost</a:t>
            </a:r>
            <a:r>
              <a:rPr lang="cs-CZ" sz="4000" dirty="0"/>
              <a:t/>
            </a:r>
            <a:br>
              <a:rPr lang="cs-CZ" sz="4000" dirty="0"/>
            </a:br>
            <a:endParaRPr lang="cs-CZ" sz="4000" dirty="0"/>
          </a:p>
        </p:txBody>
      </p:sp>
      <p:sp>
        <p:nvSpPr>
          <p:cNvPr id="37890" name="Obdélník 2"/>
          <p:cNvSpPr>
            <a:spLocks noChangeArrowheads="1"/>
          </p:cNvSpPr>
          <p:nvPr/>
        </p:nvSpPr>
        <p:spPr bwMode="auto">
          <a:xfrm>
            <a:off x="2700338" y="4941888"/>
            <a:ext cx="45720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>
                <a:solidFill>
                  <a:srgbClr val="000000"/>
                </a:solidFill>
                <a:latin typeface="Franklin Gothic Book" pitchFamily="34" charset="0"/>
              </a:rPr>
              <a:t>Autor:</a:t>
            </a:r>
          </a:p>
          <a:p>
            <a:r>
              <a:rPr lang="cs-CZ">
                <a:solidFill>
                  <a:srgbClr val="000000"/>
                </a:solidFill>
                <a:latin typeface="Franklin Gothic Book" pitchFamily="34" charset="0"/>
              </a:rPr>
              <a:t>Mgr. Lada Králová</a:t>
            </a:r>
          </a:p>
          <a:p>
            <a:r>
              <a:rPr lang="cs-CZ">
                <a:solidFill>
                  <a:srgbClr val="000000"/>
                </a:solidFill>
                <a:latin typeface="Franklin Gothic Book" pitchFamily="34" charset="0"/>
              </a:rPr>
              <a:t>Základní škola Bohutín, okres Příbram</a:t>
            </a:r>
          </a:p>
          <a:p>
            <a:r>
              <a:rPr lang="cs-CZ">
                <a:solidFill>
                  <a:srgbClr val="000000"/>
                </a:solidFill>
                <a:latin typeface="Franklin Gothic Book" pitchFamily="34" charset="0"/>
              </a:rPr>
              <a:t>zsbohutin@zsbohutin.cz</a:t>
            </a:r>
          </a:p>
          <a:p>
            <a:r>
              <a:rPr lang="cs-CZ">
                <a:solidFill>
                  <a:srgbClr val="000000"/>
                </a:solidFill>
                <a:latin typeface="Franklin Gothic Book" pitchFamily="34" charset="0"/>
              </a:rPr>
              <a:t>listopad 2012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395288" y="404813"/>
            <a:ext cx="4040187" cy="63976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cs-CZ" sz="4000" dirty="0">
                <a:solidFill>
                  <a:schemeClr val="accent2">
                    <a:lumMod val="50000"/>
                  </a:schemeClr>
                </a:solidFill>
              </a:rPr>
              <a:t>ILUSTRACE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>
          <a:xfrm>
            <a:off x="4787900" y="404813"/>
            <a:ext cx="4041775" cy="63976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cs-CZ" sz="4000" dirty="0">
                <a:solidFill>
                  <a:schemeClr val="accent2">
                    <a:lumMod val="50000"/>
                  </a:schemeClr>
                </a:solidFill>
              </a:rPr>
              <a:t>ILUSTRÁTOR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2"/>
          </p:nvPr>
        </p:nvSpPr>
        <p:spPr>
          <a:xfrm>
            <a:off x="107950" y="1341438"/>
            <a:ext cx="4535488" cy="5072062"/>
          </a:xfrm>
        </p:spPr>
        <p:txBody>
          <a:bodyPr/>
          <a:lstStyle/>
          <a:p>
            <a:r>
              <a:rPr lang="cs-CZ" sz="2800" smtClean="0"/>
              <a:t>výtvarný doprovod knihy, který má text osvětlit a vysvětlit, učinit srozumitelnějším</a:t>
            </a:r>
          </a:p>
          <a:p>
            <a:r>
              <a:rPr lang="cs-CZ" sz="2800" smtClean="0"/>
              <a:t>mívá většinou podobu </a:t>
            </a:r>
            <a:r>
              <a:rPr lang="cs-CZ" sz="2800" b="1" smtClean="0">
                <a:solidFill>
                  <a:srgbClr val="FF0000"/>
                </a:solidFill>
              </a:rPr>
              <a:t>kresby</a:t>
            </a:r>
            <a:r>
              <a:rPr lang="cs-CZ" sz="2800" smtClean="0"/>
              <a:t>, méně </a:t>
            </a:r>
            <a:r>
              <a:rPr lang="cs-CZ" sz="2800" b="1" smtClean="0">
                <a:solidFill>
                  <a:srgbClr val="FF0000"/>
                </a:solidFill>
              </a:rPr>
              <a:t>malby</a:t>
            </a:r>
            <a:r>
              <a:rPr lang="cs-CZ" sz="2800" smtClean="0"/>
              <a:t>, velmi časté jsou také </a:t>
            </a:r>
            <a:r>
              <a:rPr lang="cs-CZ" sz="2800" smtClean="0">
                <a:solidFill>
                  <a:srgbClr val="FF0000"/>
                </a:solidFill>
              </a:rPr>
              <a:t>rytiny</a:t>
            </a:r>
            <a:r>
              <a:rPr lang="cs-CZ" sz="2800" smtClean="0"/>
              <a:t>, </a:t>
            </a:r>
            <a:r>
              <a:rPr lang="cs-CZ" sz="2800" smtClean="0">
                <a:solidFill>
                  <a:srgbClr val="FF0000"/>
                </a:solidFill>
              </a:rPr>
              <a:t>mědirytiny</a:t>
            </a:r>
            <a:r>
              <a:rPr lang="cs-CZ" sz="2800" smtClean="0"/>
              <a:t>, </a:t>
            </a:r>
            <a:r>
              <a:rPr lang="cs-CZ" sz="2800" smtClean="0">
                <a:solidFill>
                  <a:srgbClr val="FF0000"/>
                </a:solidFill>
              </a:rPr>
              <a:t>dřevoryty</a:t>
            </a:r>
            <a:r>
              <a:rPr lang="cs-CZ" sz="2800" smtClean="0"/>
              <a:t> a </a:t>
            </a:r>
            <a:r>
              <a:rPr lang="cs-CZ" sz="2800" smtClean="0">
                <a:solidFill>
                  <a:srgbClr val="FF0000"/>
                </a:solidFill>
              </a:rPr>
              <a:t>lepty</a:t>
            </a:r>
            <a:r>
              <a:rPr lang="cs-CZ" sz="2800" smtClean="0"/>
              <a:t>, případně </a:t>
            </a:r>
            <a:r>
              <a:rPr lang="cs-CZ" sz="2800" smtClean="0">
                <a:solidFill>
                  <a:srgbClr val="FF0000"/>
                </a:solidFill>
              </a:rPr>
              <a:t>koláže</a:t>
            </a:r>
            <a:r>
              <a:rPr lang="cs-CZ" sz="2800" smtClean="0"/>
              <a:t>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003800" y="1341438"/>
            <a:ext cx="4105275" cy="3951287"/>
          </a:xfrm>
        </p:spPr>
        <p:txBody>
          <a:bodyPr/>
          <a:lstStyle/>
          <a:p>
            <a:r>
              <a:rPr lang="cs-CZ" sz="2800" smtClean="0"/>
              <a:t>člověk, který vytváří ilustrace do knihy (kreslíř, malíř, grafik apod.)</a:t>
            </a:r>
          </a:p>
          <a:p>
            <a:endParaRPr lang="cs-CZ" smtClean="0"/>
          </a:p>
        </p:txBody>
      </p:sp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9700" y="3284538"/>
            <a:ext cx="3438525" cy="330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NEJZNÁMĚJŠÍ ČEŠTÍ ILUSTRÁTOŘI</a:t>
            </a:r>
            <a:endParaRPr lang="cs-CZ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196975"/>
            <a:ext cx="2193925" cy="2736850"/>
          </a:xfrm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4292600"/>
            <a:ext cx="3600450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8125" y="981075"/>
            <a:ext cx="2286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0" y="4292600"/>
            <a:ext cx="5334000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59113" y="1341438"/>
            <a:ext cx="2738437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 smtClean="0">
                <a:effectLst/>
              </a:rPr>
              <a:t>JOSEF LADA (1887 – 1957)</a:t>
            </a:r>
            <a:endParaRPr lang="cs-CZ" dirty="0">
              <a:effectLst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79388" y="1268413"/>
            <a:ext cx="5688012" cy="5184775"/>
          </a:xfrm>
        </p:spPr>
        <p:txBody>
          <a:bodyPr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cs-CZ" dirty="0" smtClean="0"/>
              <a:t>český malíř, ilustrátor a spisovatel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cs-CZ" dirty="0"/>
              <a:t>vytvořil asi 400 volných obrazů a okolo 15 tisíc ilustrací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cs-CZ" dirty="0" smtClean="0"/>
              <a:t>ilustroval mnoho vlastních </a:t>
            </a:r>
            <a:r>
              <a:rPr lang="cs-CZ" dirty="0"/>
              <a:t>pohádek a knih pro děti, </a:t>
            </a:r>
            <a:r>
              <a:rPr lang="cs-CZ" dirty="0" smtClean="0"/>
              <a:t>(např. </a:t>
            </a:r>
            <a:r>
              <a:rPr lang="cs-CZ" b="1" i="1" dirty="0" smtClean="0">
                <a:solidFill>
                  <a:srgbClr val="FF0000"/>
                </a:solidFill>
              </a:rPr>
              <a:t>Kocour </a:t>
            </a:r>
            <a:r>
              <a:rPr lang="cs-CZ" b="1" i="1" dirty="0">
                <a:solidFill>
                  <a:srgbClr val="FF0000"/>
                </a:solidFill>
              </a:rPr>
              <a:t>Mikeš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dirty="0"/>
              <a:t>a </a:t>
            </a:r>
            <a:r>
              <a:rPr lang="cs-CZ" b="1" i="1" dirty="0">
                <a:solidFill>
                  <a:srgbClr val="FF0000"/>
                </a:solidFill>
              </a:rPr>
              <a:t>O chytré kmotře lišce</a:t>
            </a:r>
            <a:r>
              <a:rPr lang="cs-CZ" dirty="0" smtClean="0"/>
              <a:t>)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cs-CZ" dirty="0" smtClean="0"/>
              <a:t>dále ilustroval hl. Haškova</a:t>
            </a:r>
            <a:r>
              <a:rPr lang="cs-CZ" i="1" dirty="0" smtClean="0"/>
              <a:t> </a:t>
            </a:r>
            <a:r>
              <a:rPr lang="cs-CZ" b="1" i="1" dirty="0" smtClean="0">
                <a:solidFill>
                  <a:srgbClr val="FF0000"/>
                </a:solidFill>
              </a:rPr>
              <a:t>Švejka</a:t>
            </a:r>
            <a:r>
              <a:rPr lang="cs-CZ" i="1" dirty="0" smtClean="0"/>
              <a:t> </a:t>
            </a:r>
            <a:r>
              <a:rPr lang="cs-CZ" dirty="0" smtClean="0"/>
              <a:t>(1339</a:t>
            </a:r>
            <a:r>
              <a:rPr lang="cs-CZ" dirty="0"/>
              <a:t> kreseb</a:t>
            </a:r>
            <a:r>
              <a:rPr lang="cs-CZ" dirty="0" smtClean="0"/>
              <a:t>), </a:t>
            </a:r>
            <a:r>
              <a:rPr lang="cs-CZ" b="1" i="1" dirty="0" smtClean="0">
                <a:solidFill>
                  <a:srgbClr val="FF0000"/>
                </a:solidFill>
              </a:rPr>
              <a:t>Tyrolské </a:t>
            </a:r>
            <a:r>
              <a:rPr lang="cs-CZ" b="1" i="1" dirty="0">
                <a:solidFill>
                  <a:srgbClr val="FF0000"/>
                </a:solidFill>
              </a:rPr>
              <a:t>elegie</a:t>
            </a:r>
            <a:r>
              <a:rPr lang="cs-CZ" b="1" dirty="0">
                <a:solidFill>
                  <a:srgbClr val="FF0000"/>
                </a:solidFill>
              </a:rPr>
              <a:t>, </a:t>
            </a:r>
            <a:r>
              <a:rPr lang="cs-CZ" b="1" i="1" dirty="0">
                <a:solidFill>
                  <a:srgbClr val="FF0000"/>
                </a:solidFill>
              </a:rPr>
              <a:t>Krále Lávru</a:t>
            </a:r>
            <a:r>
              <a:rPr lang="cs-CZ" b="1" dirty="0">
                <a:solidFill>
                  <a:srgbClr val="FF0000"/>
                </a:solidFill>
              </a:rPr>
              <a:t> a </a:t>
            </a:r>
            <a:r>
              <a:rPr lang="cs-CZ" b="1" i="1" dirty="0">
                <a:solidFill>
                  <a:srgbClr val="FF0000"/>
                </a:solidFill>
              </a:rPr>
              <a:t>Epigramy</a:t>
            </a:r>
            <a:r>
              <a:rPr lang="cs-CZ" dirty="0"/>
              <a:t> od </a:t>
            </a:r>
            <a:r>
              <a:rPr lang="cs-CZ" dirty="0" smtClean="0"/>
              <a:t>K. Havlíčka Borovského, </a:t>
            </a:r>
            <a:r>
              <a:rPr lang="cs-CZ" b="1" dirty="0" smtClean="0">
                <a:solidFill>
                  <a:srgbClr val="FF0000"/>
                </a:solidFill>
              </a:rPr>
              <a:t>Erbenovy </a:t>
            </a:r>
            <a:r>
              <a:rPr lang="cs-CZ" b="1" dirty="0">
                <a:solidFill>
                  <a:srgbClr val="FF0000"/>
                </a:solidFill>
              </a:rPr>
              <a:t>a </a:t>
            </a:r>
            <a:r>
              <a:rPr lang="cs-CZ" b="1" dirty="0" smtClean="0">
                <a:solidFill>
                  <a:srgbClr val="FF0000"/>
                </a:solidFill>
              </a:rPr>
              <a:t>Drdovy pohádky</a:t>
            </a:r>
            <a:r>
              <a:rPr lang="cs-CZ" dirty="0" smtClean="0"/>
              <a:t> a další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cs-CZ" dirty="0" smtClean="0"/>
              <a:t>autor </a:t>
            </a:r>
            <a:r>
              <a:rPr lang="cs-CZ" dirty="0"/>
              <a:t>výprav, scén a kostýmů k </a:t>
            </a:r>
            <a:r>
              <a:rPr lang="cs-CZ" dirty="0" smtClean="0"/>
              <a:t>divadelním hrám i operám v Národním divadle 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cs-CZ" dirty="0" smtClean="0"/>
              <a:t>výtvarník českého </a:t>
            </a:r>
            <a:r>
              <a:rPr lang="cs-CZ" dirty="0"/>
              <a:t>filmu </a:t>
            </a:r>
            <a:r>
              <a:rPr lang="cs-CZ" dirty="0" smtClean="0"/>
              <a:t>(</a:t>
            </a:r>
            <a:r>
              <a:rPr lang="cs-CZ" b="1" i="1" dirty="0" smtClean="0">
                <a:solidFill>
                  <a:srgbClr val="FF0000"/>
                </a:solidFill>
              </a:rPr>
              <a:t>Hrátky s čertem</a:t>
            </a:r>
            <a:r>
              <a:rPr lang="cs-CZ" i="1" dirty="0" smtClean="0"/>
              <a:t>)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508625" y="1600200"/>
            <a:ext cx="3178175" cy="4525963"/>
          </a:xfrm>
        </p:spPr>
        <p:txBody>
          <a:bodyPr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cs-CZ" dirty="0"/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1500" y="1557338"/>
            <a:ext cx="333375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8913"/>
            <a:ext cx="2592388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94038" y="188913"/>
            <a:ext cx="2592387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0288" y="407988"/>
            <a:ext cx="276225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88" y="4292600"/>
            <a:ext cx="1776412" cy="24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59113" y="3165475"/>
            <a:ext cx="285750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825" y="333375"/>
            <a:ext cx="8686800" cy="83978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 smtClean="0">
                <a:effectLst/>
              </a:rPr>
              <a:t>HELENA ZMATLÍKOVÁ (1923 – 2005)</a:t>
            </a:r>
            <a:endParaRPr lang="cs-CZ" dirty="0">
              <a:effectLst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79388" y="1268413"/>
            <a:ext cx="5040312" cy="5113337"/>
          </a:xfrm>
        </p:spPr>
        <p:txBody>
          <a:bodyPr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cs-CZ" dirty="0" smtClean="0"/>
              <a:t>česká </a:t>
            </a:r>
            <a:r>
              <a:rPr lang="cs-CZ" dirty="0"/>
              <a:t>malířka a </a:t>
            </a:r>
            <a:r>
              <a:rPr lang="cs-CZ" dirty="0" smtClean="0"/>
              <a:t>ilustrátorka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cs-CZ" dirty="0" smtClean="0"/>
              <a:t>ilustrovala </a:t>
            </a:r>
            <a:r>
              <a:rPr lang="cs-CZ" dirty="0"/>
              <a:t>přibližně 250 knížek, hlavně pro </a:t>
            </a:r>
            <a:r>
              <a:rPr lang="cs-CZ" dirty="0" smtClean="0"/>
              <a:t>děti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cs-CZ" dirty="0" smtClean="0"/>
              <a:t>např. </a:t>
            </a:r>
            <a:r>
              <a:rPr lang="cs-CZ" b="1" i="1" dirty="0" smtClean="0">
                <a:solidFill>
                  <a:srgbClr val="FF0000"/>
                </a:solidFill>
              </a:rPr>
              <a:t>Honzíkovu cestu </a:t>
            </a:r>
            <a:r>
              <a:rPr lang="cs-CZ" dirty="0" smtClean="0"/>
              <a:t>B. Říhy, dětské knížky E. Petišky 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cs-CZ" dirty="0" smtClean="0"/>
              <a:t>dále </a:t>
            </a:r>
            <a:r>
              <a:rPr lang="cs-CZ" b="1" i="1" dirty="0" smtClean="0">
                <a:solidFill>
                  <a:srgbClr val="FF0000"/>
                </a:solidFill>
              </a:rPr>
              <a:t>Děti z </a:t>
            </a:r>
            <a:r>
              <a:rPr lang="cs-CZ" b="1" i="1" dirty="0" err="1" smtClean="0">
                <a:solidFill>
                  <a:srgbClr val="FF0000"/>
                </a:solidFill>
              </a:rPr>
              <a:t>Bullerbynu</a:t>
            </a:r>
            <a:r>
              <a:rPr lang="cs-CZ" b="1" i="1" dirty="0" smtClean="0">
                <a:solidFill>
                  <a:srgbClr val="FF0000"/>
                </a:solidFill>
              </a:rPr>
              <a:t> </a:t>
            </a:r>
            <a:r>
              <a:rPr lang="cs-CZ" i="1" dirty="0" smtClean="0"/>
              <a:t>A. Lindgrenové, </a:t>
            </a:r>
            <a:r>
              <a:rPr lang="cs-CZ" dirty="0" smtClean="0"/>
              <a:t>Aškenazyho </a:t>
            </a:r>
            <a:r>
              <a:rPr lang="cs-CZ" b="1" i="1" dirty="0">
                <a:solidFill>
                  <a:srgbClr val="FF0000"/>
                </a:solidFill>
              </a:rPr>
              <a:t>Putování za švestkovou vůní</a:t>
            </a:r>
            <a:r>
              <a:rPr lang="cs-CZ" dirty="0"/>
              <a:t>, </a:t>
            </a:r>
            <a:r>
              <a:rPr lang="cs-CZ" dirty="0" err="1" smtClean="0"/>
              <a:t>Collodiho</a:t>
            </a:r>
            <a:r>
              <a:rPr lang="cs-CZ" dirty="0" smtClean="0"/>
              <a:t> </a:t>
            </a:r>
            <a:r>
              <a:rPr lang="cs-CZ" b="1" i="1" dirty="0" err="1">
                <a:solidFill>
                  <a:srgbClr val="FF0000"/>
                </a:solidFill>
              </a:rPr>
              <a:t>Pinocchiova</a:t>
            </a:r>
            <a:r>
              <a:rPr lang="cs-CZ" b="1" i="1" dirty="0">
                <a:solidFill>
                  <a:srgbClr val="FF0000"/>
                </a:solidFill>
              </a:rPr>
              <a:t> dobrodružství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dirty="0" smtClean="0"/>
              <a:t>atd. 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cs-CZ" dirty="0" smtClean="0"/>
              <a:t>kromě </a:t>
            </a:r>
            <a:r>
              <a:rPr lang="cs-CZ" dirty="0"/>
              <a:t>knih ilustrovala i mnoho </a:t>
            </a:r>
            <a:r>
              <a:rPr lang="cs-CZ" dirty="0" smtClean="0"/>
              <a:t>leporel </a:t>
            </a:r>
            <a:r>
              <a:rPr lang="cs-CZ" dirty="0"/>
              <a:t>pro </a:t>
            </a:r>
            <a:r>
              <a:rPr lang="cs-CZ" dirty="0" smtClean="0"/>
              <a:t>nejmenší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cs-CZ" dirty="0" smtClean="0"/>
              <a:t>pracovala </a:t>
            </a:r>
            <a:r>
              <a:rPr lang="cs-CZ" dirty="0"/>
              <a:t>i na </a:t>
            </a:r>
            <a:r>
              <a:rPr lang="cs-CZ" dirty="0" smtClean="0"/>
              <a:t>animovaných filmech, např. večerníčky </a:t>
            </a:r>
            <a:r>
              <a:rPr lang="cs-CZ" i="1" dirty="0"/>
              <a:t>Domeček u tří </a:t>
            </a:r>
            <a:r>
              <a:rPr lang="cs-CZ" i="1" dirty="0" smtClean="0"/>
              <a:t>koťátek </a:t>
            </a:r>
            <a:r>
              <a:rPr lang="cs-CZ" dirty="0" smtClean="0"/>
              <a:t>či </a:t>
            </a:r>
            <a:r>
              <a:rPr lang="cs-CZ" i="1" dirty="0"/>
              <a:t>Putování za švestkovou vůní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cs-CZ" dirty="0"/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00663" y="1412875"/>
            <a:ext cx="3816350" cy="448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620713"/>
            <a:ext cx="2501900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3575" y="620713"/>
            <a:ext cx="257175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68538" y="4216400"/>
            <a:ext cx="4103687" cy="234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7763" y="620713"/>
            <a:ext cx="2678112" cy="407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388" y="260350"/>
            <a:ext cx="8686800" cy="8413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 smtClean="0">
                <a:effectLst/>
              </a:rPr>
              <a:t>JIŘÍ TRNKA (1912 – 1969)</a:t>
            </a:r>
            <a:endParaRPr lang="cs-CZ" dirty="0">
              <a:effectLst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50825" y="1196975"/>
            <a:ext cx="4968875" cy="5472113"/>
          </a:xfrm>
        </p:spPr>
        <p:txBody>
          <a:bodyPr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cs-CZ" dirty="0"/>
              <a:t>český výtvarník, ilustrátor, sochař, malíř</a:t>
            </a:r>
            <a:r>
              <a:rPr lang="cs-CZ" dirty="0" smtClean="0"/>
              <a:t>, scénárista </a:t>
            </a:r>
            <a:r>
              <a:rPr lang="cs-CZ" dirty="0"/>
              <a:t>a režisér animovaných filmů; jeden ze zakladatelů českého animovaného filmu </a:t>
            </a:r>
            <a:endParaRPr lang="cs-CZ" dirty="0" smtClean="0"/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cs-CZ" dirty="0" smtClean="0"/>
              <a:t>tvůrce </a:t>
            </a:r>
            <a:r>
              <a:rPr lang="cs-CZ" dirty="0"/>
              <a:t>nového ilustračního typu pro </a:t>
            </a:r>
            <a:r>
              <a:rPr lang="cs-CZ" dirty="0" smtClean="0"/>
              <a:t>děti 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cs-CZ" dirty="0" smtClean="0"/>
              <a:t>ilustrace </a:t>
            </a:r>
            <a:r>
              <a:rPr lang="cs-CZ" dirty="0"/>
              <a:t>k pohádkové knize </a:t>
            </a:r>
            <a:r>
              <a:rPr lang="cs-CZ" b="1" i="1" dirty="0">
                <a:solidFill>
                  <a:srgbClr val="FF0000"/>
                </a:solidFill>
              </a:rPr>
              <a:t>Míša Kulička</a:t>
            </a:r>
            <a:r>
              <a:rPr lang="cs-CZ" b="1" dirty="0">
                <a:solidFill>
                  <a:srgbClr val="FF0000"/>
                </a:solidFill>
              </a:rPr>
              <a:t>, </a:t>
            </a:r>
            <a:r>
              <a:rPr lang="cs-CZ" b="1" i="1" dirty="0" smtClean="0">
                <a:solidFill>
                  <a:srgbClr val="FF0000"/>
                </a:solidFill>
              </a:rPr>
              <a:t>Zahrada</a:t>
            </a:r>
            <a:r>
              <a:rPr lang="cs-CZ" dirty="0" smtClean="0"/>
              <a:t>, Karafiátovým </a:t>
            </a:r>
            <a:r>
              <a:rPr lang="cs-CZ" b="1" i="1" dirty="0" smtClean="0">
                <a:solidFill>
                  <a:srgbClr val="FF0000"/>
                </a:solidFill>
              </a:rPr>
              <a:t>Broučkům</a:t>
            </a:r>
            <a:r>
              <a:rPr lang="cs-CZ" dirty="0" smtClean="0"/>
              <a:t> </a:t>
            </a:r>
            <a:r>
              <a:rPr lang="cs-CZ" dirty="0"/>
              <a:t>a zároveň začala jeho dlouholetá spolupráce s </a:t>
            </a:r>
            <a:r>
              <a:rPr lang="cs-CZ" dirty="0" smtClean="0"/>
              <a:t>Fr. Hrubínem (např. </a:t>
            </a:r>
            <a:r>
              <a:rPr lang="cs-CZ" b="1" i="1" dirty="0" smtClean="0">
                <a:solidFill>
                  <a:srgbClr val="FF0000"/>
                </a:solidFill>
              </a:rPr>
              <a:t>Říkejte </a:t>
            </a:r>
            <a:r>
              <a:rPr lang="cs-CZ" b="1" i="1" dirty="0">
                <a:solidFill>
                  <a:srgbClr val="FF0000"/>
                </a:solidFill>
              </a:rPr>
              <a:t>si se </a:t>
            </a:r>
            <a:r>
              <a:rPr lang="cs-CZ" b="1" i="1" dirty="0" smtClean="0">
                <a:solidFill>
                  <a:srgbClr val="FF0000"/>
                </a:solidFill>
              </a:rPr>
              <a:t>mnou</a:t>
            </a:r>
            <a:r>
              <a:rPr lang="cs-CZ" i="1" dirty="0" smtClean="0"/>
              <a:t>, </a:t>
            </a:r>
            <a:r>
              <a:rPr lang="cs-CZ" dirty="0" smtClean="0"/>
              <a:t>soubor </a:t>
            </a:r>
            <a:r>
              <a:rPr lang="cs-CZ" b="1" i="1" dirty="0">
                <a:solidFill>
                  <a:srgbClr val="FF0000"/>
                </a:solidFill>
              </a:rPr>
              <a:t>Špalíček</a:t>
            </a:r>
            <a:r>
              <a:rPr lang="cs-CZ" dirty="0"/>
              <a:t>). 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cs-CZ" dirty="0"/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cs-CZ" dirty="0"/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cs-CZ" dirty="0"/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1557338"/>
            <a:ext cx="3781425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esta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582</TotalTime>
  <Words>707</Words>
  <Application>Microsoft Office PowerPoint</Application>
  <PresentationFormat>Předvádění na obrazovce (4:3)</PresentationFormat>
  <Paragraphs>135</Paragraphs>
  <Slides>25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6" baseType="lpstr">
      <vt:lpstr>Cesta</vt:lpstr>
      <vt:lpstr>Prezentace aplikace PowerPoint</vt:lpstr>
      <vt:lpstr>Prezentace aplikace PowerPoint</vt:lpstr>
      <vt:lpstr>Prezentace aplikace PowerPoint</vt:lpstr>
      <vt:lpstr>NEJZNÁMĚJŠÍ ČEŠTÍ ILUSTRÁTOŘI</vt:lpstr>
      <vt:lpstr>JOSEF LADA (1887 – 1957)</vt:lpstr>
      <vt:lpstr>Prezentace aplikace PowerPoint</vt:lpstr>
      <vt:lpstr>HELENA ZMATLÍKOVÁ (1923 – 2005)</vt:lpstr>
      <vt:lpstr>Prezentace aplikace PowerPoint</vt:lpstr>
      <vt:lpstr>JIŘÍ TRNKA (1912 – 1969)</vt:lpstr>
      <vt:lpstr>Prezentace aplikace PowerPoint</vt:lpstr>
      <vt:lpstr>RADEK PILAŘ (1931 – 1993)</vt:lpstr>
      <vt:lpstr>Prezentace aplikace PowerPoint</vt:lpstr>
      <vt:lpstr>ZDENĚK MILER (1921 – 2011)</vt:lpstr>
      <vt:lpstr>Prezentace aplikace PowerPoint</vt:lpstr>
      <vt:lpstr>ADOLF BORN (1930)</vt:lpstr>
      <vt:lpstr>Prezentace aplikace PowerPoint</vt:lpstr>
      <vt:lpstr>ONDŘEJ SEKORA (1899 – 1967)</vt:lpstr>
      <vt:lpstr>Prezentace aplikace PowerPoint</vt:lpstr>
      <vt:lpstr>ZDENĚK BURIAN ( 1905 – 1981)</vt:lpstr>
      <vt:lpstr>Prezentace aplikace PowerPoint</vt:lpstr>
      <vt:lpstr>DALŠÍ ILUSTRÁTOŘI</vt:lpstr>
      <vt:lpstr>Úkol: podle nápovědy uhodni, o kterého českého ilustrátora knížek pro děti se jedná.  </vt:lpstr>
      <vt:lpstr>Prezentace aplikace PowerPoint</vt:lpstr>
      <vt:lpstr>Prezentace aplikace PowerPoint</vt:lpstr>
      <vt:lpstr>Děkuji za pozornost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Lada</dc:creator>
  <cp:lastModifiedBy>Spravce</cp:lastModifiedBy>
  <cp:revision>46</cp:revision>
  <dcterms:created xsi:type="dcterms:W3CDTF">2012-11-01T15:09:08Z</dcterms:created>
  <dcterms:modified xsi:type="dcterms:W3CDTF">2013-05-14T07:30:05Z</dcterms:modified>
</cp:coreProperties>
</file>