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60" r:id="rId2"/>
    <p:sldId id="263" r:id="rId3"/>
    <p:sldId id="257" r:id="rId4"/>
    <p:sldId id="256" r:id="rId5"/>
    <p:sldId id="262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E6AF-FB06-4EC2-9F43-36424B6A399F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AC44-5174-49F0-9D08-574CC294F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3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AC44-5174-49F0-9D08-574CC294FD0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93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AC44-5174-49F0-9D08-574CC294FD0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2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AC44-5174-49F0-9D08-574CC294FD0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AC44-5174-49F0-9D08-574CC294FD0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51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0E31A2-A5E6-4025-BD5A-F7B0F376FDCA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4A93AA-F07E-47FF-B4D0-8B4A3CF969FD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Rot="1" noChangeArrowheads="1"/>
          </p:cNvSpPr>
          <p:nvPr/>
        </p:nvSpPr>
        <p:spPr bwMode="auto">
          <a:xfrm>
            <a:off x="593725" y="1989138"/>
            <a:ext cx="76295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3200" dirty="0" smtClean="0">
                <a:latin typeface="Times New Roman" pitchFamily="18" charset="0"/>
              </a:rPr>
              <a:t>TAGESABLAUF (Denní režim)</a:t>
            </a:r>
            <a:endParaRPr lang="cs-CZ" sz="2400" dirty="0"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9388" y="188913"/>
            <a:ext cx="8713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 err="1">
                <a:latin typeface="Tahoma" pitchFamily="34" charset="0"/>
              </a:rPr>
              <a:t>Základní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škola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Bohutín</a:t>
            </a:r>
            <a:r>
              <a:rPr lang="en-US" sz="1400" dirty="0">
                <a:latin typeface="Tahoma" pitchFamily="34" charset="0"/>
              </a:rPr>
              <a:t>, </a:t>
            </a:r>
            <a:r>
              <a:rPr lang="en-US" sz="1400" dirty="0" err="1">
                <a:latin typeface="Tahoma" pitchFamily="34" charset="0"/>
              </a:rPr>
              <a:t>okres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Příbram</a:t>
            </a:r>
            <a:r>
              <a:rPr lang="cs-CZ" sz="1400" dirty="0">
                <a:latin typeface="Tahoma" pitchFamily="34" charset="0"/>
              </a:rPr>
              <a:t>                                       </a:t>
            </a:r>
            <a:r>
              <a:rPr lang="en-US" sz="1400" dirty="0">
                <a:latin typeface="Tahoma" pitchFamily="34" charset="0"/>
              </a:rPr>
              <a:t>VY_3</a:t>
            </a:r>
            <a:r>
              <a:rPr lang="cs-CZ" sz="1400" dirty="0">
                <a:latin typeface="Tahoma" pitchFamily="34" charset="0"/>
              </a:rPr>
              <a:t>2</a:t>
            </a:r>
            <a:r>
              <a:rPr lang="en-US" sz="1400" dirty="0" smtClean="0">
                <a:latin typeface="Tahoma" pitchFamily="34" charset="0"/>
              </a:rPr>
              <a:t>_INOVACE</a:t>
            </a:r>
            <a:r>
              <a:rPr lang="cs-CZ" sz="1400" dirty="0" smtClean="0">
                <a:latin typeface="Tahoma" pitchFamily="34" charset="0"/>
              </a:rPr>
              <a:t>_CIJ13_Denní režim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11188" y="4005263"/>
            <a:ext cx="194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b="1">
                <a:solidFill>
                  <a:srgbClr val="000000"/>
                </a:solidFill>
                <a:cs typeface="Arial" charset="0"/>
              </a:rPr>
              <a:t>Autor materiálu: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84438" y="4005263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cs typeface="Arial" charset="0"/>
              </a:rPr>
              <a:t>Mgr. Pavel Hájek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50825" y="4365625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FF0000"/>
                </a:solidFill>
                <a:cs typeface="Arial" charset="0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>
                <a:solidFill>
                  <a:srgbClr val="FF0000"/>
                </a:solidFill>
                <a:cs typeface="Arial" charset="0"/>
              </a:rPr>
              <a:t>Jakékoliv další používání podléhá autorskému zákonu.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1188" y="4868863"/>
            <a:ext cx="6081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000" b="1">
                <a:solidFill>
                  <a:srgbClr val="000000"/>
                </a:solidFill>
                <a:cs typeface="Arial" charset="0"/>
              </a:rPr>
              <a:t>Tento</a:t>
            </a:r>
            <a:r>
              <a:rPr lang="cs-CZ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sz="1000" b="1">
                <a:solidFill>
                  <a:srgbClr val="000000"/>
                </a:solidFill>
                <a:cs typeface="Arial" charset="0"/>
              </a:rPr>
              <a:t>výukový materiál vznikl v rámci Operačního programu Vzdělání pro konkurenceschopnost</a:t>
            </a:r>
            <a:r>
              <a:rPr lang="cs-CZ" b="1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516563"/>
            <a:ext cx="525780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1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71600" y="1628800"/>
            <a:ext cx="34612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 smtClean="0">
                <a:solidFill>
                  <a:srgbClr val="00B0F0"/>
                </a:solidFill>
              </a:rPr>
              <a:t>TAGESABLAUF</a:t>
            </a:r>
            <a:endParaRPr lang="cs-CZ" sz="4400" dirty="0">
              <a:solidFill>
                <a:srgbClr val="00B0F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07646" y="1628799"/>
            <a:ext cx="31742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</a:rPr>
              <a:t>DENNÍ</a:t>
            </a:r>
            <a:r>
              <a:rPr lang="cs-CZ" sz="4400" dirty="0"/>
              <a:t> </a:t>
            </a:r>
            <a:r>
              <a:rPr lang="cs-CZ" sz="4400" dirty="0">
                <a:solidFill>
                  <a:srgbClr val="00B0F0"/>
                </a:solidFill>
              </a:rPr>
              <a:t>REŽIM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19136" y="582006"/>
            <a:ext cx="2767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FF00"/>
                </a:solidFill>
              </a:rPr>
              <a:t>Napiš do sešitu </a:t>
            </a:r>
            <a:endParaRPr lang="cs-CZ" sz="3200" dirty="0">
              <a:solidFill>
                <a:srgbClr val="FFFF00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1043948" y="2924944"/>
            <a:ext cx="5242602" cy="2062104"/>
            <a:chOff x="1017503" y="2924943"/>
            <a:chExt cx="5242602" cy="2062104"/>
          </a:xfrm>
        </p:grpSpPr>
        <p:sp>
          <p:nvSpPr>
            <p:cNvPr id="8" name="TextovéPole 7"/>
            <p:cNvSpPr txBox="1"/>
            <p:nvPr/>
          </p:nvSpPr>
          <p:spPr>
            <a:xfrm>
              <a:off x="1017503" y="2924944"/>
              <a:ext cx="1959960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 smtClean="0"/>
                <a:t>budík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 smtClean="0"/>
                <a:t>počítač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/>
                <a:t>k</a:t>
              </a:r>
              <a:r>
                <a:rPr lang="cs-CZ" sz="3200" dirty="0" smtClean="0"/>
                <a:t>oupelna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 smtClean="0"/>
                <a:t>sport</a:t>
              </a:r>
              <a:endParaRPr lang="cs-CZ" sz="32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4881201" y="2924943"/>
              <a:ext cx="1378904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/>
                <a:t>p</a:t>
              </a:r>
              <a:r>
                <a:rPr lang="cs-CZ" sz="3200" dirty="0" smtClean="0"/>
                <a:t>okoj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/>
                <a:t>v</a:t>
              </a:r>
              <a:r>
                <a:rPr lang="cs-CZ" sz="3200" dirty="0" smtClean="0"/>
                <a:t>lasy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/>
                <a:t>š</a:t>
              </a:r>
              <a:r>
                <a:rPr lang="cs-CZ" sz="3200" dirty="0" smtClean="0"/>
                <a:t>kola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cs-CZ" sz="3200" dirty="0" smtClean="0"/>
                <a:t>zuby</a:t>
              </a:r>
              <a:endParaRPr lang="cs-CZ" sz="3200" dirty="0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971600" y="5800908"/>
            <a:ext cx="7114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FF00"/>
                </a:solidFill>
              </a:rPr>
              <a:t>Z následující stránky doplň německé názvy.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1600" y="582006"/>
            <a:ext cx="355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rgbClr val="FFFF00"/>
                </a:solidFill>
              </a:rPr>
              <a:t>Schreibe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ins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smtClean="0">
                <a:solidFill>
                  <a:srgbClr val="FFFF00"/>
                </a:solidFill>
              </a:rPr>
              <a:t>Heft </a:t>
            </a:r>
            <a:r>
              <a:rPr lang="cs-CZ" sz="3200" dirty="0" err="1" smtClean="0">
                <a:solidFill>
                  <a:srgbClr val="FFFF00"/>
                </a:solidFill>
              </a:rPr>
              <a:t>ein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5" y="5229200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rgbClr val="FFFF00"/>
                </a:solidFill>
              </a:rPr>
              <a:t>Aus</a:t>
            </a:r>
            <a:r>
              <a:rPr lang="cs-CZ" sz="3200" dirty="0" smtClean="0">
                <a:solidFill>
                  <a:srgbClr val="FFFF00"/>
                </a:solidFill>
              </a:rPr>
              <a:t> der </a:t>
            </a:r>
            <a:r>
              <a:rPr lang="cs-CZ" sz="3200" dirty="0" err="1" smtClean="0">
                <a:solidFill>
                  <a:srgbClr val="FFFF00"/>
                </a:solidFill>
              </a:rPr>
              <a:t>nächsten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Seite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ergänze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die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deutschen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Namen</a:t>
            </a:r>
            <a:r>
              <a:rPr lang="cs-CZ" sz="3200" dirty="0" smtClean="0">
                <a:solidFill>
                  <a:srgbClr val="FFFF00"/>
                </a:solidFill>
              </a:rPr>
              <a:t>. </a:t>
            </a:r>
            <a:endParaRPr lang="cs-CZ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2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1" y="1484784"/>
            <a:ext cx="1226220" cy="130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citel\AppData\Local\Microsoft\Windows\Temporary Internet Files\Content.IE5\YJPDV93E\MC9004405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194" y="1459007"/>
            <a:ext cx="1410990" cy="153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citel\AppData\Local\Microsoft\Windows\Temporary Internet Files\Content.IE5\U6939CPK\MP90040325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129" y="1484784"/>
            <a:ext cx="164576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ucitel\AppData\Local\Microsoft\Windows\Temporary Internet Files\Content.IE5\8QD9626Q\MP90043048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82" y="1484785"/>
            <a:ext cx="204006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ucitel\AppData\Local\Microsoft\Windows\Temporary Internet Files\Content.IE5\U6939CPK\MP90041406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7" y="422862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379" y="4246778"/>
            <a:ext cx="1570776" cy="173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96460" y="982285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budík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63340" y="992131"/>
            <a:ext cx="104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koupelna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67067" y="982285"/>
            <a:ext cx="62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zuby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81736" y="982285"/>
            <a:ext cx="64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vlasy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40209" y="3676382"/>
            <a:ext cx="70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pokoj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9321" y="3676569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335561" y="3676569"/>
            <a:ext cx="100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počítač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5501" y="3140968"/>
            <a:ext cx="125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er </a:t>
            </a:r>
            <a:r>
              <a:rPr lang="cs-CZ" dirty="0" err="1" smtClean="0"/>
              <a:t>Wecker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063340" y="3140968"/>
            <a:ext cx="103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</a:t>
            </a:r>
            <a:r>
              <a:rPr lang="cs-CZ" dirty="0" err="1" smtClean="0"/>
              <a:t>as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70871" y="3140968"/>
            <a:ext cx="1103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Zähne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1" y="3140968"/>
            <a:ext cx="126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</a:t>
            </a:r>
            <a:r>
              <a:rPr lang="cs-CZ" dirty="0" err="1" smtClean="0"/>
              <a:t>ie</a:t>
            </a:r>
            <a:r>
              <a:rPr lang="cs-CZ" dirty="0" smtClean="0"/>
              <a:t> </a:t>
            </a:r>
            <a:r>
              <a:rPr lang="cs-CZ" dirty="0" err="1" smtClean="0"/>
              <a:t>Haare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01010" y="6157865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d</a:t>
            </a:r>
            <a:r>
              <a:rPr lang="cs-CZ" dirty="0" err="1" smtClean="0"/>
              <a:t>as</a:t>
            </a:r>
            <a:r>
              <a:rPr lang="cs-CZ" dirty="0" smtClean="0"/>
              <a:t> </a:t>
            </a:r>
            <a:r>
              <a:rPr lang="cs-CZ" dirty="0" err="1" smtClean="0"/>
              <a:t>Zimmer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193319" y="6168869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er Sport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35240" y="6168869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Der </a:t>
            </a:r>
            <a:r>
              <a:rPr lang="cs-CZ" dirty="0" err="1" smtClean="0"/>
              <a:t>Computer</a:t>
            </a:r>
            <a:endParaRPr lang="cs-CZ" dirty="0"/>
          </a:p>
        </p:txBody>
      </p:sp>
      <p:pic>
        <p:nvPicPr>
          <p:cNvPr id="1039" name="Picture 15" descr="C:\Users\ucitel\AppData\Local\Microsoft\Windows\Temporary Internet Files\Content.IE5\8QD9626Q\MP900148484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90" y="4228620"/>
            <a:ext cx="1802482" cy="174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3407116" y="3676569"/>
            <a:ext cx="65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škola</a:t>
            </a:r>
            <a:endParaRPr lang="cs-CZ" dirty="0"/>
          </a:p>
        </p:txBody>
      </p:sp>
      <p:pic>
        <p:nvPicPr>
          <p:cNvPr id="1045" name="Picture 21" descr="C:\Users\ucitel\AppData\Local\Microsoft\Windows\Temporary Internet Files\Content.IE5\8QD9626Q\MC90044133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357" y="4191057"/>
            <a:ext cx="1992919" cy="199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3199210" y="6183976"/>
            <a:ext cx="112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37074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err="1" smtClean="0">
                <a:solidFill>
                  <a:srgbClr val="FFFF00"/>
                </a:solidFill>
              </a:rPr>
              <a:t>Übersetzen</a:t>
            </a:r>
            <a:r>
              <a:rPr lang="cs-CZ" sz="3600" dirty="0" smtClean="0">
                <a:solidFill>
                  <a:srgbClr val="FFFF00"/>
                </a:solidFill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</a:rPr>
              <a:t>wir</a:t>
            </a: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 smtClean="0">
                <a:solidFill>
                  <a:srgbClr val="FFFF00"/>
                </a:solidFill>
              </a:rPr>
              <a:t>- Překládejme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3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1591359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Ráno zazvoní můj                 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2441457"/>
            <a:ext cx="733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Morgens</a:t>
            </a:r>
            <a:r>
              <a:rPr lang="cs-CZ" sz="3600" dirty="0" smtClean="0"/>
              <a:t> </a:t>
            </a:r>
            <a:r>
              <a:rPr lang="cs-CZ" sz="3600" dirty="0" err="1" smtClean="0"/>
              <a:t>klingelt</a:t>
            </a:r>
            <a:r>
              <a:rPr lang="cs-CZ" sz="3600" dirty="0" smtClean="0"/>
              <a:t>  mein </a:t>
            </a:r>
            <a:r>
              <a:rPr lang="cs-CZ" sz="3600" dirty="0" err="1" smtClean="0"/>
              <a:t>Wecker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2793" y="3827014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Jdu do </a:t>
            </a:r>
            <a:r>
              <a:rPr lang="cs-CZ" sz="3600" dirty="0"/>
              <a:t>	</a:t>
            </a:r>
            <a:r>
              <a:rPr lang="cs-CZ" sz="3600" dirty="0" smtClean="0"/>
              <a:t>		 a umyji se. 		          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2793" y="5408349"/>
            <a:ext cx="821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gehe</a:t>
            </a:r>
            <a:r>
              <a:rPr lang="cs-CZ" sz="3600" dirty="0" smtClean="0"/>
              <a:t> </a:t>
            </a:r>
            <a:r>
              <a:rPr lang="cs-CZ" sz="3600" dirty="0" err="1" smtClean="0"/>
              <a:t>ins</a:t>
            </a:r>
            <a:r>
              <a:rPr lang="cs-CZ" sz="3600" dirty="0" smtClean="0"/>
              <a:t> </a:t>
            </a:r>
            <a:r>
              <a:rPr lang="cs-CZ" sz="3600" dirty="0" err="1" smtClean="0"/>
              <a:t>Bad</a:t>
            </a:r>
            <a:r>
              <a:rPr lang="cs-CZ" sz="3600" dirty="0" smtClean="0"/>
              <a:t>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cs-CZ" sz="3600" dirty="0" err="1" smtClean="0"/>
              <a:t>wasche</a:t>
            </a:r>
            <a:r>
              <a:rPr lang="cs-CZ" sz="3600" dirty="0" smtClean="0"/>
              <a:t> </a:t>
            </a:r>
            <a:r>
              <a:rPr lang="cs-CZ" sz="3600" dirty="0" err="1" smtClean="0"/>
              <a:t>mich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pic>
        <p:nvPicPr>
          <p:cNvPr id="1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43" y="1262535"/>
            <a:ext cx="1226220" cy="130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ucitel\AppData\Local\Microsoft\Windows\Temporary Internet Files\Content.IE5\U6939CPK\MP9004032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84984"/>
            <a:ext cx="164576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476672"/>
            <a:ext cx="9160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err="1" smtClean="0">
                <a:solidFill>
                  <a:srgbClr val="FFFF00"/>
                </a:solidFill>
              </a:rPr>
              <a:t>Übersetze</a:t>
            </a:r>
            <a:r>
              <a:rPr lang="cs-CZ" sz="3600" dirty="0" smtClean="0">
                <a:solidFill>
                  <a:srgbClr val="FFFF00"/>
                </a:solidFill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</a:rPr>
              <a:t>diese</a:t>
            </a:r>
            <a:r>
              <a:rPr lang="cs-CZ" sz="3600" dirty="0" smtClean="0">
                <a:solidFill>
                  <a:srgbClr val="FFFF00"/>
                </a:solidFill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</a:rPr>
              <a:t>Sätze</a:t>
            </a:r>
            <a:r>
              <a:rPr lang="cs-CZ" sz="3600" dirty="0" smtClean="0">
                <a:solidFill>
                  <a:srgbClr val="FFFF00"/>
                </a:solidFill>
              </a:rPr>
              <a:t> – Přelož tyto věty</a:t>
            </a:r>
          </a:p>
        </p:txBody>
      </p:sp>
    </p:spTree>
    <p:extLst>
      <p:ext uri="{BB962C8B-B14F-4D97-AF65-F5344CB8AC3E}">
        <p14:creationId xmlns:p14="http://schemas.microsoft.com/office/powerpoint/2010/main" val="387780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69536" y="729570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Pak si vyčistím  </a:t>
            </a:r>
            <a:r>
              <a:rPr lang="cs-CZ" sz="3600" dirty="0" smtClean="0"/>
              <a:t>           a učešu si                .  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599045" y="2132856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err="1"/>
              <a:t>Dann</a:t>
            </a:r>
            <a:r>
              <a:rPr lang="cs-CZ" sz="3600" dirty="0"/>
              <a:t> </a:t>
            </a:r>
            <a:r>
              <a:rPr lang="cs-CZ" sz="3600" dirty="0" err="1"/>
              <a:t>putze</a:t>
            </a:r>
            <a:r>
              <a:rPr lang="cs-CZ" sz="3600" dirty="0"/>
              <a:t> </a:t>
            </a:r>
            <a:r>
              <a:rPr lang="cs-CZ" sz="3600" dirty="0" err="1"/>
              <a:t>ich</a:t>
            </a:r>
            <a:r>
              <a:rPr lang="cs-CZ" sz="3600" dirty="0"/>
              <a:t> </a:t>
            </a:r>
            <a:r>
              <a:rPr lang="cs-CZ" sz="3600" dirty="0" err="1"/>
              <a:t>mir</a:t>
            </a:r>
            <a:r>
              <a:rPr lang="cs-CZ" sz="3600" dirty="0"/>
              <a:t> </a:t>
            </a:r>
            <a:r>
              <a:rPr lang="cs-CZ" sz="3600" dirty="0" err="1"/>
              <a:t>die</a:t>
            </a:r>
            <a:r>
              <a:rPr lang="cs-CZ" sz="3600" dirty="0"/>
              <a:t> </a:t>
            </a:r>
            <a:r>
              <a:rPr lang="cs-CZ" sz="3600" dirty="0" err="1"/>
              <a:t>Zähne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käme</a:t>
            </a:r>
            <a:r>
              <a:rPr lang="cs-CZ" sz="3600" dirty="0"/>
              <a:t> </a:t>
            </a:r>
            <a:r>
              <a:rPr lang="cs-CZ" sz="3600" dirty="0" err="1"/>
              <a:t>ich</a:t>
            </a:r>
            <a:r>
              <a:rPr lang="cs-CZ" sz="3600" dirty="0"/>
              <a:t> </a:t>
            </a:r>
            <a:r>
              <a:rPr lang="cs-CZ" sz="3600" dirty="0" err="1"/>
              <a:t>mir</a:t>
            </a:r>
            <a:r>
              <a:rPr lang="cs-CZ" sz="3600" dirty="0"/>
              <a:t> </a:t>
            </a:r>
            <a:r>
              <a:rPr lang="cs-CZ" sz="3600" dirty="0" err="1" smtClean="0"/>
              <a:t>die</a:t>
            </a:r>
            <a:r>
              <a:rPr lang="cs-CZ" sz="3600" dirty="0" smtClean="0"/>
              <a:t> </a:t>
            </a:r>
            <a:r>
              <a:rPr lang="cs-CZ" sz="3600" dirty="0" err="1"/>
              <a:t>Haare</a:t>
            </a:r>
            <a:r>
              <a:rPr lang="cs-CZ" sz="3600" dirty="0"/>
              <a:t>.</a:t>
            </a:r>
          </a:p>
        </p:txBody>
      </p:sp>
      <p:pic>
        <p:nvPicPr>
          <p:cNvPr id="4" name="Picture 5" descr="C:\Users\ucitel\AppData\Local\Microsoft\Windows\Temporary Internet Files\Content.IE5\YJPDV93E\MC900440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9606"/>
            <a:ext cx="1313892" cy="143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3" descr="C:\Users\ucitel\AppData\Local\Microsoft\Windows\Temporary Internet Files\Content.IE5\8QD9626Q\MP90043048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9607"/>
            <a:ext cx="1612330" cy="147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69536" y="4005064"/>
            <a:ext cx="7522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Ve svém </a:t>
            </a:r>
            <a:r>
              <a:rPr lang="cs-CZ" sz="3600" dirty="0" smtClean="0"/>
              <a:t>                     se </a:t>
            </a:r>
            <a:r>
              <a:rPr lang="cs-CZ" sz="3600" dirty="0"/>
              <a:t>potom obléknu.</a:t>
            </a:r>
          </a:p>
        </p:txBody>
      </p:sp>
      <p:pic>
        <p:nvPicPr>
          <p:cNvPr id="7" name="Picture 14" descr="C:\Users\ucitel\AppData\Local\Microsoft\Windows\Temporary Internet Files\Content.IE5\U6939CPK\MP9004140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694" y="3688997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99045" y="5770130"/>
            <a:ext cx="834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In </a:t>
            </a:r>
            <a:r>
              <a:rPr lang="cs-CZ" sz="3600" dirty="0" err="1"/>
              <a:t>meinem</a:t>
            </a:r>
            <a:r>
              <a:rPr lang="cs-CZ" sz="3600" dirty="0"/>
              <a:t> </a:t>
            </a:r>
            <a:r>
              <a:rPr lang="cs-CZ" sz="3600" dirty="0" err="1"/>
              <a:t>Zimmer</a:t>
            </a:r>
            <a:r>
              <a:rPr lang="cs-CZ" sz="3600" dirty="0"/>
              <a:t> </a:t>
            </a:r>
            <a:r>
              <a:rPr lang="cs-CZ" sz="3600" dirty="0" err="1"/>
              <a:t>ziehe</a:t>
            </a:r>
            <a:r>
              <a:rPr lang="cs-CZ" sz="3600" dirty="0"/>
              <a:t> </a:t>
            </a:r>
            <a:r>
              <a:rPr lang="cs-CZ" sz="3600" dirty="0" err="1"/>
              <a:t>ich</a:t>
            </a:r>
            <a:r>
              <a:rPr lang="cs-CZ" sz="3600" dirty="0"/>
              <a:t> </a:t>
            </a:r>
            <a:r>
              <a:rPr lang="cs-CZ" sz="3600" dirty="0" err="1"/>
              <a:t>mich</a:t>
            </a:r>
            <a:r>
              <a:rPr lang="cs-CZ" sz="3600" dirty="0"/>
              <a:t> </a:t>
            </a:r>
            <a:r>
              <a:rPr lang="cs-CZ" sz="3600" dirty="0" err="1"/>
              <a:t>dann</a:t>
            </a:r>
            <a:r>
              <a:rPr lang="cs-CZ" sz="3600" dirty="0"/>
              <a:t> </a:t>
            </a:r>
            <a:r>
              <a:rPr lang="cs-CZ" sz="3600" dirty="0" err="1"/>
              <a:t>an</a:t>
            </a:r>
            <a:r>
              <a:rPr 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310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4416" y="404664"/>
            <a:ext cx="593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Každé ráno snídám.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2303" y="1050995"/>
            <a:ext cx="5493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Jeden </a:t>
            </a:r>
            <a:r>
              <a:rPr lang="cs-CZ" sz="3600" dirty="0" err="1" smtClean="0"/>
              <a:t>Morgen</a:t>
            </a:r>
            <a:r>
              <a:rPr lang="cs-CZ" sz="3600" dirty="0" smtClean="0"/>
              <a:t> </a:t>
            </a:r>
            <a:r>
              <a:rPr lang="cs-CZ" sz="3600" dirty="0" err="1" smtClean="0"/>
              <a:t>frühstücke</a:t>
            </a:r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4416" y="2111915"/>
            <a:ext cx="865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Potom jdu do		  . 		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4416" y="3010160"/>
            <a:ext cx="8645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Dann</a:t>
            </a:r>
            <a:r>
              <a:rPr lang="cs-CZ" sz="3600" dirty="0" smtClean="0"/>
              <a:t> </a:t>
            </a:r>
            <a:r>
              <a:rPr lang="cs-CZ" sz="3600" dirty="0" err="1" smtClean="0"/>
              <a:t>gehe</a:t>
            </a:r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zur</a:t>
            </a:r>
            <a:r>
              <a:rPr lang="cs-CZ" sz="3600" dirty="0" smtClean="0"/>
              <a:t> </a:t>
            </a:r>
            <a:r>
              <a:rPr lang="cs-CZ" sz="3600" dirty="0" err="1" smtClean="0"/>
              <a:t>Schule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2305" y="4210489"/>
            <a:ext cx="8017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Odpoledne sportuji, pomáhám s úklidem a učím se.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7813" y="5409103"/>
            <a:ext cx="8549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Nachmittags</a:t>
            </a:r>
            <a:r>
              <a:rPr lang="cs-CZ" sz="3600" dirty="0" smtClean="0"/>
              <a:t> </a:t>
            </a:r>
            <a:r>
              <a:rPr lang="cs-CZ" sz="3600" dirty="0" err="1" smtClean="0"/>
              <a:t>treibe</a:t>
            </a:r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r>
              <a:rPr lang="cs-CZ" sz="3600" dirty="0" smtClean="0"/>
              <a:t> Sport, </a:t>
            </a:r>
            <a:r>
              <a:rPr lang="cs-CZ" sz="3600" dirty="0" err="1" smtClean="0"/>
              <a:t>helfe</a:t>
            </a:r>
            <a:r>
              <a:rPr lang="cs-CZ" sz="3600" dirty="0" smtClean="0"/>
              <a:t> </a:t>
            </a:r>
            <a:r>
              <a:rPr lang="cs-CZ" sz="3600" dirty="0" err="1" smtClean="0"/>
              <a:t>mit</a:t>
            </a:r>
            <a:r>
              <a:rPr lang="cs-CZ" sz="3600" dirty="0" smtClean="0"/>
              <a:t> dem </a:t>
            </a:r>
            <a:r>
              <a:rPr lang="cs-CZ" sz="3600" dirty="0" err="1" smtClean="0"/>
              <a:t>Aufräumen</a:t>
            </a:r>
            <a:r>
              <a:rPr lang="cs-CZ" sz="3600" dirty="0" smtClean="0"/>
              <a:t>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cs-CZ" sz="3600" dirty="0" err="1" smtClean="0"/>
              <a:t>lerne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pic>
        <p:nvPicPr>
          <p:cNvPr id="10" name="Picture 15" descr="C:\Users\ucitel\AppData\Local\Microsoft\Windows\Temporary Internet Files\Content.IE5\8QD9626Q\MP9001484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926" y="1860906"/>
            <a:ext cx="1183548" cy="114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8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9552" y="1118985"/>
            <a:ext cx="751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Občas hraji hry na                    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27287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Ab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cs-CZ" sz="3600" dirty="0" err="1" smtClean="0"/>
              <a:t>zu</a:t>
            </a:r>
            <a:r>
              <a:rPr lang="cs-CZ" sz="3600" dirty="0" smtClean="0"/>
              <a:t> </a:t>
            </a:r>
            <a:r>
              <a:rPr lang="cs-CZ" sz="3600" dirty="0" err="1" smtClean="0"/>
              <a:t>spiele</a:t>
            </a:r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Computerspiele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474612"/>
            <a:ext cx="825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Ve 21 hodin jdu do koupelny.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4128258"/>
            <a:ext cx="793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Um 21 Uhr </a:t>
            </a:r>
            <a:r>
              <a:rPr lang="cs-CZ" sz="3600" dirty="0" err="1" smtClean="0"/>
              <a:t>gehe</a:t>
            </a:r>
            <a:r>
              <a:rPr lang="cs-CZ" sz="3600" dirty="0" smtClean="0"/>
              <a:t> </a:t>
            </a:r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ins</a:t>
            </a:r>
            <a:r>
              <a:rPr lang="cs-CZ" sz="3600" dirty="0" smtClean="0"/>
              <a:t> </a:t>
            </a:r>
            <a:r>
              <a:rPr lang="cs-CZ" sz="3600" dirty="0" err="1" smtClean="0"/>
              <a:t>Bad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864733"/>
            <a:ext cx="422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 posteli si ještě čtu.</a:t>
            </a:r>
            <a:endParaRPr lang="cs-CZ" sz="3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511064"/>
            <a:ext cx="429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Im</a:t>
            </a:r>
            <a:r>
              <a:rPr lang="cs-CZ" sz="3600" dirty="0" smtClean="0"/>
              <a:t> </a:t>
            </a:r>
            <a:r>
              <a:rPr lang="cs-CZ" sz="3600" dirty="0" err="1" smtClean="0"/>
              <a:t>Bett</a:t>
            </a:r>
            <a:r>
              <a:rPr lang="cs-CZ" sz="3600" dirty="0" smtClean="0"/>
              <a:t> lese </a:t>
            </a:r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 smtClean="0"/>
              <a:t>noch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pic>
        <p:nvPicPr>
          <p:cNvPr id="13" name="Picture 21" descr="C:\Users\ucitel\AppData\Local\Microsoft\Windows\Temporary Internet Files\Content.IE5\8QD9626Q\MC9004413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04" y="476522"/>
            <a:ext cx="1992919" cy="199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1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3999" cy="6206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smtClean="0"/>
              <a:t>Metodický list</a:t>
            </a:r>
            <a:endParaRPr lang="cs-CZ" sz="360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27533" y="684282"/>
            <a:ext cx="9143999" cy="59492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b="1" dirty="0" smtClean="0"/>
              <a:t>Název materiálu:	</a:t>
            </a:r>
            <a:r>
              <a:rPr lang="cs-CZ" sz="2000" dirty="0" smtClean="0"/>
              <a:t>VY_32_INOVACE_CIJ13_Denní režim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Autor materiálu:	Mgr. Pavel Hájek</a:t>
            </a:r>
          </a:p>
          <a:p>
            <a:pPr>
              <a:lnSpc>
                <a:spcPct val="80000"/>
              </a:lnSpc>
            </a:pPr>
            <a:r>
              <a:rPr lang="cs-CZ" sz="2000" b="1" dirty="0" smtClean="0"/>
              <a:t>Zařazení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Šablona: Inovace a zkvalitnění výuky prostřednictvím ICT (III/2)		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Sada: 32_INOVACE_CIJ   Číslo DUM:32_INOVACE_CIJ01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Předmět: Německý jazyk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Ověření materiálu ve výuce: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Datum ověření: 23.4.2013	Třída:  8.	Ověřující učitel: Mgr. Pavel Hájek</a:t>
            </a:r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Anotace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Materiál určený k výuce německého jazyka. Je koncipován jako možný průběh dne žáka základní školy . 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Podrobný metodický popis možností použití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DUM je zpracován pro výuku německého jazyka 8.ročníku ZŠ Bohutín na cca. jednu standardní vyučovací hodinu.  Překlad obrázků probíhá formou zábavné kolektivní práce. Žáci čerpají  ze svých vědomostí. K překladu vět používají zápis v sešitě a slovníky. U některých nejdříve doplní český název, který učitel potvrdí zobrazením obrázku</a:t>
            </a:r>
            <a:r>
              <a:rPr lang="cs-CZ" sz="2000" dirty="0"/>
              <a:t>. </a:t>
            </a:r>
            <a:r>
              <a:rPr lang="cs-CZ" sz="2000" dirty="0" smtClean="0"/>
              <a:t>Po samostatném překladu  </a:t>
            </a:r>
            <a:r>
              <a:rPr lang="cs-CZ" sz="2000" dirty="0"/>
              <a:t>jednotlivých </a:t>
            </a:r>
            <a:r>
              <a:rPr lang="cs-CZ" sz="2000" dirty="0" smtClean="0"/>
              <a:t>vět následuje společná kontrola a oprava případných chyb s vysvětlením. </a:t>
            </a:r>
            <a:r>
              <a:rPr lang="cs-CZ" sz="2000" dirty="0"/>
              <a:t>Učitel postupuje podle pokynů v prezentaci. Může si také některý z úkolů vytisknout jako pracovní list. 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/>
              <a:t>Zdroj obrázků: Galerie MS Klipart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44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1231</TotalTime>
  <Words>273</Words>
  <Application>Microsoft Office PowerPoint</Application>
  <PresentationFormat>Předvádění na obrazovce (4:3)</PresentationFormat>
  <Paragraphs>78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112</cp:revision>
  <dcterms:created xsi:type="dcterms:W3CDTF">2013-04-20T15:57:02Z</dcterms:created>
  <dcterms:modified xsi:type="dcterms:W3CDTF">2013-05-27T18:14:10Z</dcterms:modified>
</cp:coreProperties>
</file>