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3250" autoAdjust="0"/>
  </p:normalViewPr>
  <p:slideViewPr>
    <p:cSldViewPr>
      <p:cViewPr varScale="1">
        <p:scale>
          <a:sx n="69" d="100"/>
          <a:sy n="69" d="100"/>
        </p:scale>
        <p:origin x="-13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C7942-63A8-448C-ACA3-9F7AF458E040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14DD0-A57F-45EC-956B-9653436368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538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14DD0-A57F-45EC-956B-96534363689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738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14DD0-A57F-45EC-956B-96534363689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733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14DD0-A57F-45EC-956B-96534363689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648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14DD0-A57F-45EC-956B-9653436368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218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14DD0-A57F-45EC-956B-96534363689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34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5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34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14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94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6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18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74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6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9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76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26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74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Rot="1" noChangeArrowheads="1"/>
          </p:cNvSpPr>
          <p:nvPr/>
        </p:nvSpPr>
        <p:spPr bwMode="auto">
          <a:xfrm>
            <a:off x="0" y="1989138"/>
            <a:ext cx="91440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cs-CZ" sz="2800" dirty="0" smtClean="0">
                <a:latin typeface="Times New Roman" pitchFamily="18" charset="0"/>
              </a:rPr>
              <a:t>Die </a:t>
            </a:r>
            <a:r>
              <a:rPr lang="cs-CZ" sz="2800" dirty="0" err="1" smtClean="0">
                <a:latin typeface="Times New Roman" pitchFamily="18" charset="0"/>
              </a:rPr>
              <a:t>Pluralformen</a:t>
            </a:r>
            <a:r>
              <a:rPr lang="cs-CZ" sz="2800" dirty="0" smtClean="0">
                <a:latin typeface="Times New Roman" pitchFamily="18" charset="0"/>
              </a:rPr>
              <a:t> (Tvary množného čísla)</a:t>
            </a:r>
            <a:endParaRPr lang="cs-CZ" sz="2800" dirty="0"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9388" y="187424"/>
            <a:ext cx="87137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400" dirty="0" err="1">
                <a:latin typeface="Tahoma" pitchFamily="34" charset="0"/>
              </a:rPr>
              <a:t>Základní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škola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Bohutín</a:t>
            </a:r>
            <a:r>
              <a:rPr lang="en-US" sz="1400" dirty="0">
                <a:latin typeface="Tahoma" pitchFamily="34" charset="0"/>
              </a:rPr>
              <a:t>, </a:t>
            </a:r>
            <a:r>
              <a:rPr lang="en-US" sz="1400" dirty="0" err="1">
                <a:latin typeface="Tahoma" pitchFamily="34" charset="0"/>
              </a:rPr>
              <a:t>okres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Příbram</a:t>
            </a:r>
            <a:r>
              <a:rPr lang="cs-CZ" sz="1400" dirty="0">
                <a:latin typeface="Tahoma" pitchFamily="34" charset="0"/>
              </a:rPr>
              <a:t>                                       </a:t>
            </a:r>
            <a:r>
              <a:rPr lang="en-US" sz="1400" dirty="0">
                <a:latin typeface="Tahoma" pitchFamily="34" charset="0"/>
              </a:rPr>
              <a:t>VY_3</a:t>
            </a:r>
            <a:r>
              <a:rPr lang="cs-CZ" sz="1400" dirty="0">
                <a:latin typeface="Tahoma" pitchFamily="34" charset="0"/>
              </a:rPr>
              <a:t>2</a:t>
            </a:r>
            <a:r>
              <a:rPr lang="en-US" sz="1400" dirty="0" smtClean="0">
                <a:latin typeface="Tahoma" pitchFamily="34" charset="0"/>
              </a:rPr>
              <a:t>_INOVACE_</a:t>
            </a:r>
            <a:r>
              <a:rPr lang="cs-CZ" sz="1400" dirty="0" smtClean="0">
                <a:latin typeface="Tahoma" pitchFamily="34" charset="0"/>
              </a:rPr>
              <a:t>CIJ12_Množná čísla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84213" y="4005263"/>
            <a:ext cx="2087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b="1">
                <a:solidFill>
                  <a:srgbClr val="000000"/>
                </a:solidFill>
              </a:rPr>
              <a:t>Autor materiálu: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627313" y="400526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>
                <a:solidFill>
                  <a:srgbClr val="000000"/>
                </a:solidFill>
              </a:rPr>
              <a:t>Mgr. Pavel Hájek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95288" y="4365625"/>
            <a:ext cx="7704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</a:rPr>
              <a:t>Jakékoliv další používání podléhá autorskému zákonu.</a:t>
            </a:r>
            <a:endParaRPr lang="cs-CZ" sz="2400">
              <a:latin typeface="Times New Roman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755650" y="4868863"/>
            <a:ext cx="6337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1000" b="1">
                <a:solidFill>
                  <a:srgbClr val="000000"/>
                </a:solidFill>
              </a:rPr>
              <a:t>Tento</a:t>
            </a:r>
            <a:r>
              <a:rPr lang="cs-CZ" b="1">
                <a:solidFill>
                  <a:srgbClr val="000000"/>
                </a:solidFill>
              </a:rPr>
              <a:t> </a:t>
            </a:r>
            <a:r>
              <a:rPr lang="cs-CZ" sz="1000" b="1">
                <a:solidFill>
                  <a:srgbClr val="000000"/>
                </a:solidFill>
              </a:rPr>
              <a:t>výukový materiál vznikl v rámci Operačního programu Vzdělání pro konkurenceschopnost</a:t>
            </a:r>
            <a:r>
              <a:rPr lang="cs-CZ" b="1">
                <a:solidFill>
                  <a:srgbClr val="000000"/>
                </a:solidFill>
              </a:rPr>
              <a:t>.</a:t>
            </a:r>
            <a:endParaRPr lang="cs-CZ" sz="2400">
              <a:latin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516563"/>
            <a:ext cx="5257800" cy="107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077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47621" y="1823613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70C0"/>
                </a:solidFill>
              </a:rPr>
              <a:t>7 skupin podstatných jmen podle systému tvorby množného čísla 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14934" y="117728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70C0"/>
                </a:solidFill>
              </a:rPr>
              <a:t>Tvoření množného čísla podstatných jmen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8023" y="3160956"/>
            <a:ext cx="295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1. </a:t>
            </a:r>
            <a:r>
              <a:rPr lang="cs-CZ" sz="2800" dirty="0">
                <a:solidFill>
                  <a:srgbClr val="00B0F0"/>
                </a:solidFill>
              </a:rPr>
              <a:t>n</a:t>
            </a:r>
            <a:r>
              <a:rPr lang="cs-CZ" sz="2800" dirty="0" smtClean="0">
                <a:solidFill>
                  <a:srgbClr val="00B0F0"/>
                </a:solidFill>
              </a:rPr>
              <a:t>ulová koncovka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6" y="3717032"/>
            <a:ext cx="1012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k</a:t>
            </a:r>
            <a:r>
              <a:rPr lang="cs-CZ" sz="2800" dirty="0" smtClean="0"/>
              <a:t>oláč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5576" y="4240252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o</a:t>
            </a:r>
            <a:r>
              <a:rPr lang="cs-CZ" sz="2800" dirty="0" smtClean="0"/>
              <a:t>kno 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576" y="4732281"/>
            <a:ext cx="111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ěvče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5576" y="5255501"/>
            <a:ext cx="1291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kabelka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35297" y="5778721"/>
            <a:ext cx="1243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divadlo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469606" y="3741982"/>
            <a:ext cx="1836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Kuchen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434819" y="4265202"/>
            <a:ext cx="1851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Fenster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434819" y="4736421"/>
            <a:ext cx="2145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Mädchen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434819" y="5236047"/>
            <a:ext cx="227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Täschchen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08627" y="5758296"/>
            <a:ext cx="1897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Theater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184693" y="3741982"/>
            <a:ext cx="1793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Kuchen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179372" y="4240252"/>
            <a:ext cx="1798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Fenster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184693" y="4736421"/>
            <a:ext cx="2092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Mädchen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184693" y="5235076"/>
            <a:ext cx="2224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Täschchen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184693" y="5778721"/>
            <a:ext cx="1844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Theater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129649" y="2633900"/>
            <a:ext cx="3899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č.j.                        č. mn.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11560" y="62068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err="1" smtClean="0">
                <a:solidFill>
                  <a:srgbClr val="FF0000"/>
                </a:solidFill>
              </a:rPr>
              <a:t>Pluralbildung</a:t>
            </a:r>
            <a:r>
              <a:rPr lang="cs-CZ" sz="4000" b="1" dirty="0" smtClean="0">
                <a:solidFill>
                  <a:srgbClr val="FF0000"/>
                </a:solidFill>
              </a:rPr>
              <a:t> von den </a:t>
            </a:r>
            <a:r>
              <a:rPr lang="cs-CZ" sz="4000" b="1" dirty="0" err="1" smtClean="0">
                <a:solidFill>
                  <a:srgbClr val="FF0000"/>
                </a:solidFill>
              </a:rPr>
              <a:t>Substantiven</a:t>
            </a:r>
            <a:endParaRPr lang="cs-CZ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8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/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54868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2.přehlasování kmenové samohlásky a nulová koncovka   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31597" y="1062967"/>
            <a:ext cx="904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bratr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899592" y="1700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01789" y="1457468"/>
            <a:ext cx="820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otec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31597" y="1903515"/>
            <a:ext cx="1054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jablko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31597" y="2331750"/>
            <a:ext cx="823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pták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02756" y="2761764"/>
            <a:ext cx="991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kabát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51520" y="3473379"/>
            <a:ext cx="7663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3.přehlasování  kmenové samohlásky a koncovka -e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31597" y="4026832"/>
            <a:ext cx="8202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host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2756" y="4519819"/>
            <a:ext cx="2325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místo, náměstí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15599" y="4962363"/>
            <a:ext cx="702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zub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17934" y="5392622"/>
            <a:ext cx="670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syn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701789" y="5869566"/>
            <a:ext cx="1325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pozdrav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06111" y="1062967"/>
            <a:ext cx="1760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/>
              <a:t>B</a:t>
            </a:r>
            <a:r>
              <a:rPr lang="cs-CZ" sz="2800" dirty="0" err="1" smtClean="0"/>
              <a:t>ruder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387341" y="1049452"/>
            <a:ext cx="1717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Brüder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206111" y="1457468"/>
            <a:ext cx="152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Väter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411488" y="1457468"/>
            <a:ext cx="1486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Väter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365880" y="1903515"/>
            <a:ext cx="1469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Äpfel</a:t>
            </a:r>
            <a:endParaRPr lang="cs-CZ" sz="2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184845" y="1903515"/>
            <a:ext cx="1512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Apfel</a:t>
            </a:r>
            <a:endParaRPr lang="cs-CZ" sz="28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205479" y="2331750"/>
            <a:ext cx="1561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Vogel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384174" y="2331750"/>
            <a:ext cx="1517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Vögel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206111" y="2761764"/>
            <a:ext cx="1799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Mantel</a:t>
            </a:r>
            <a:endParaRPr lang="cs-CZ" sz="28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384174" y="2761764"/>
            <a:ext cx="1756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Mäntel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184845" y="4026832"/>
            <a:ext cx="1413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/>
              <a:t>G</a:t>
            </a:r>
            <a:r>
              <a:rPr lang="cs-CZ" sz="2800" dirty="0" err="1" smtClean="0"/>
              <a:t>ast</a:t>
            </a:r>
            <a:endParaRPr lang="cs-CZ" sz="28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6289417" y="4026832"/>
            <a:ext cx="1544141" cy="523220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just"/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Gäste</a:t>
            </a:r>
            <a:endParaRPr lang="cs-CZ" sz="28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3182644" y="4519819"/>
            <a:ext cx="1455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Platz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317144" y="4519819"/>
            <a:ext cx="1562663" cy="523220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just"/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Plätze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3184845" y="4962363"/>
            <a:ext cx="1474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Zahn</a:t>
            </a:r>
            <a:endParaRPr lang="cs-CZ" sz="28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6307329" y="4962363"/>
            <a:ext cx="1609608" cy="523220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just"/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Zähne</a:t>
            </a:r>
            <a:endParaRPr lang="cs-CZ" sz="28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05479" y="5392622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Sohn</a:t>
            </a:r>
            <a:endParaRPr lang="cs-CZ" sz="28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6307329" y="5392622"/>
            <a:ext cx="1625766" cy="523220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just"/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Söhne</a:t>
            </a:r>
            <a:endParaRPr lang="cs-CZ" sz="28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206111" y="5869566"/>
            <a:ext cx="1487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Gruß</a:t>
            </a:r>
            <a:endParaRPr lang="cs-CZ" sz="28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289417" y="5877981"/>
            <a:ext cx="1622560" cy="523220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just"/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Grüße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1423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15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9641" y="483706"/>
            <a:ext cx="2311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4.koncovka -</a:t>
            </a:r>
            <a:r>
              <a:rPr lang="cs-CZ" sz="2800" dirty="0" err="1" smtClean="0">
                <a:solidFill>
                  <a:srgbClr val="00B0F0"/>
                </a:solidFill>
              </a:rPr>
              <a:t>er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49641" y="3356992"/>
            <a:ext cx="7703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5.přehlasování kmenové samohlásky a koncovka -</a:t>
            </a:r>
            <a:r>
              <a:rPr lang="cs-CZ" sz="2800" dirty="0" err="1" smtClean="0">
                <a:solidFill>
                  <a:srgbClr val="00B0F0"/>
                </a:solidFill>
              </a:rPr>
              <a:t>er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490" y="1006926"/>
            <a:ext cx="749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dítě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490" y="1413630"/>
            <a:ext cx="937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vejce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490" y="1828355"/>
            <a:ext cx="1074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o</a:t>
            </a:r>
            <a:r>
              <a:rPr lang="cs-CZ" sz="2800" dirty="0" smtClean="0"/>
              <a:t>braz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60201" y="2231286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pole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75837" y="2695387"/>
            <a:ext cx="963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píseň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9520" y="3879686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muž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5475" y="4381590"/>
            <a:ext cx="849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dům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55472" y="4858508"/>
            <a:ext cx="942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slovo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55472" y="5381728"/>
            <a:ext cx="979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kniha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755472" y="5877272"/>
            <a:ext cx="960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země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494187" y="1006926"/>
            <a:ext cx="1414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Kind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388666" y="1006926"/>
            <a:ext cx="166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Kinder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94187" y="1413630"/>
            <a:ext cx="1024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Ei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346245" y="1413630"/>
            <a:ext cx="1274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Eier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483174" y="1811714"/>
            <a:ext cx="1316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Bild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346245" y="1811714"/>
            <a:ext cx="1566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Bilder</a:t>
            </a:r>
            <a:endParaRPr lang="cs-CZ" sz="2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482354" y="2231286"/>
            <a:ext cx="1376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Feld</a:t>
            </a:r>
            <a:endParaRPr lang="cs-CZ" sz="28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316012" y="2231286"/>
            <a:ext cx="1626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Felder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469341" y="2695387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Lied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294948" y="2668830"/>
            <a:ext cx="16177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Lieder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494187" y="3880212"/>
            <a:ext cx="1616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Mann</a:t>
            </a:r>
            <a:endParaRPr lang="cs-CZ" sz="28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346245" y="3858370"/>
            <a:ext cx="1875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Männer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469341" y="4335288"/>
            <a:ext cx="1494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Haus</a:t>
            </a:r>
            <a:endParaRPr lang="cs-CZ" sz="28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6308516" y="4335288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Häuser</a:t>
            </a:r>
            <a:endParaRPr lang="cs-CZ" sz="28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470806" y="4840216"/>
            <a:ext cx="1506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</a:t>
            </a:r>
            <a:r>
              <a:rPr lang="cs-CZ" sz="2800" dirty="0" err="1" smtClean="0"/>
              <a:t>Wort</a:t>
            </a:r>
            <a:endParaRPr lang="cs-CZ" sz="28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289978" y="4858508"/>
            <a:ext cx="1752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Wörter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423620" y="5381728"/>
            <a:ext cx="1494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Buch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6316012" y="5381728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Bücher</a:t>
            </a:r>
            <a:endParaRPr lang="cs-CZ" sz="28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3425167" y="5877272"/>
            <a:ext cx="1468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Land</a:t>
            </a:r>
            <a:endParaRPr lang="cs-CZ" sz="28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346245" y="5890947"/>
            <a:ext cx="17187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Länder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3273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6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7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4642" y="548680"/>
            <a:ext cx="3201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6.koncovka –n (-en)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80201" y="1071900"/>
            <a:ext cx="1942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t</a:t>
            </a:r>
            <a:r>
              <a:rPr lang="cs-CZ" sz="2800" dirty="0" smtClean="0"/>
              <a:t>aška, kapsa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5923" y="3429000"/>
            <a:ext cx="2149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7.koncovka -s</a:t>
            </a:r>
            <a:endParaRPr lang="cs-CZ" sz="2800" dirty="0">
              <a:solidFill>
                <a:srgbClr val="00B0F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76768" y="1494093"/>
            <a:ext cx="939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cesta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80201" y="1910913"/>
            <a:ext cx="1106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člověk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80201" y="2360593"/>
            <a:ext cx="1245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květina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76768" y="2780928"/>
            <a:ext cx="1375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semafor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76768" y="3952220"/>
            <a:ext cx="1605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fotografie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55693" y="4440247"/>
            <a:ext cx="1679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automobil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76768" y="4891153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kino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89496" y="5350684"/>
            <a:ext cx="852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triko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55693" y="5821527"/>
            <a:ext cx="1804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skateboard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596615" y="1071900"/>
            <a:ext cx="169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/>
              <a:t>T</a:t>
            </a:r>
            <a:r>
              <a:rPr lang="cs-CZ" sz="2800" dirty="0" err="1" smtClean="0"/>
              <a:t>asche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596615" y="5873904"/>
            <a:ext cx="2412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Skateboard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444208" y="5821527"/>
            <a:ext cx="2309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Skateboars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444208" y="1071900"/>
            <a:ext cx="1883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Taschen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621378" y="1494093"/>
            <a:ext cx="1483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Reise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444208" y="1494093"/>
            <a:ext cx="1672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/>
              <a:t>R</a:t>
            </a:r>
            <a:r>
              <a:rPr lang="cs-CZ" sz="2800" dirty="0" err="1" smtClean="0"/>
              <a:t>eisen</a:t>
            </a:r>
            <a:endParaRPr lang="cs-CZ" sz="2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596615" y="1910913"/>
            <a:ext cx="1915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er </a:t>
            </a:r>
            <a:r>
              <a:rPr lang="cs-CZ" sz="2800" dirty="0" err="1" smtClean="0"/>
              <a:t>Mensch</a:t>
            </a:r>
            <a:endParaRPr lang="cs-CZ" sz="28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444208" y="1910913"/>
            <a:ext cx="2239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Menschen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594058" y="2360593"/>
            <a:ext cx="1646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Blume</a:t>
            </a:r>
            <a:endParaRPr lang="cs-CZ" sz="28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444208" y="2360593"/>
            <a:ext cx="1835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Blumen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594058" y="2780928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Ampel</a:t>
            </a:r>
            <a:endParaRPr lang="cs-CZ" sz="28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6444208" y="2780928"/>
            <a:ext cx="1848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Ampeln</a:t>
            </a:r>
            <a:endParaRPr lang="cs-CZ" sz="28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621378" y="3952220"/>
            <a:ext cx="1423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Foto</a:t>
            </a:r>
            <a:endParaRPr lang="cs-CZ" sz="28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483225" y="3952220"/>
            <a:ext cx="151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Fotos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597268" y="4440247"/>
            <a:ext cx="147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Auto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3584422" y="4869315"/>
            <a:ext cx="1414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Kino</a:t>
            </a:r>
            <a:endParaRPr lang="cs-CZ" sz="28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3594058" y="5350684"/>
            <a:ext cx="1734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as</a:t>
            </a:r>
            <a:r>
              <a:rPr lang="cs-CZ" sz="2800" dirty="0" smtClean="0"/>
              <a:t> T-</a:t>
            </a:r>
            <a:r>
              <a:rPr lang="cs-CZ" sz="2800" dirty="0" err="1" smtClean="0"/>
              <a:t>Shirt</a:t>
            </a:r>
            <a:endParaRPr lang="cs-CZ" sz="28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481234" y="4440247"/>
            <a:ext cx="1559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Autos</a:t>
            </a:r>
            <a:endParaRPr lang="cs-CZ" sz="28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6481234" y="4911589"/>
            <a:ext cx="1502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</a:t>
            </a:r>
            <a:r>
              <a:rPr lang="cs-CZ" sz="2800" dirty="0" err="1" smtClean="0"/>
              <a:t>Kinos</a:t>
            </a:r>
            <a:endParaRPr lang="cs-CZ" sz="28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6444208" y="5350684"/>
            <a:ext cx="1822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/>
              <a:t>d</a:t>
            </a:r>
            <a:r>
              <a:rPr lang="cs-CZ" sz="2800" dirty="0" err="1" smtClean="0"/>
              <a:t>ie</a:t>
            </a:r>
            <a:r>
              <a:rPr lang="cs-CZ" sz="2800" dirty="0" smtClean="0"/>
              <a:t> T-</a:t>
            </a:r>
            <a:r>
              <a:rPr lang="cs-CZ" sz="2800" dirty="0" err="1" smtClean="0"/>
              <a:t>Shirts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3371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smtClean="0">
                <a:solidFill>
                  <a:srgbClr val="FF0000"/>
                </a:solidFill>
              </a:rPr>
              <a:t>Závěrečné opakování – přeložte slovní spojení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600200"/>
            <a:ext cx="3857391" cy="514116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otcové a synové</a:t>
            </a:r>
          </a:p>
          <a:p>
            <a:r>
              <a:rPr lang="cs-CZ" dirty="0" smtClean="0"/>
              <a:t>knihy a slova</a:t>
            </a:r>
          </a:p>
          <a:p>
            <a:r>
              <a:rPr lang="cs-CZ" dirty="0" smtClean="0"/>
              <a:t>písně a obrazy</a:t>
            </a:r>
          </a:p>
          <a:p>
            <a:r>
              <a:rPr lang="cs-CZ" dirty="0" smtClean="0"/>
              <a:t>mnoho pozdravů</a:t>
            </a:r>
          </a:p>
          <a:p>
            <a:r>
              <a:rPr lang="cs-CZ" dirty="0" smtClean="0"/>
              <a:t>sto domů</a:t>
            </a:r>
          </a:p>
          <a:p>
            <a:r>
              <a:rPr lang="cs-CZ" dirty="0" smtClean="0"/>
              <a:t>třicet tři hostů</a:t>
            </a:r>
          </a:p>
          <a:p>
            <a:r>
              <a:rPr lang="cs-CZ" dirty="0" smtClean="0"/>
              <a:t>7 dětí</a:t>
            </a:r>
          </a:p>
          <a:p>
            <a:r>
              <a:rPr lang="cs-CZ" dirty="0" smtClean="0"/>
              <a:t>kina a divadla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823586" y="1561454"/>
            <a:ext cx="4196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/>
              <a:t>d</a:t>
            </a:r>
            <a:r>
              <a:rPr lang="cs-CZ" sz="3200" dirty="0" err="1" smtClean="0"/>
              <a:t>ie</a:t>
            </a:r>
            <a:r>
              <a:rPr lang="cs-CZ" sz="3200" dirty="0" smtClean="0"/>
              <a:t> </a:t>
            </a:r>
            <a:r>
              <a:rPr lang="cs-CZ" sz="3200" dirty="0" err="1" smtClean="0"/>
              <a:t>Väter</a:t>
            </a:r>
            <a:r>
              <a:rPr lang="cs-CZ" sz="3200" dirty="0" smtClean="0"/>
              <a:t> </a:t>
            </a:r>
            <a:r>
              <a:rPr lang="cs-CZ" sz="3200" dirty="0" err="1" smtClean="0"/>
              <a:t>und</a:t>
            </a:r>
            <a:r>
              <a:rPr lang="cs-CZ" sz="3200" dirty="0" smtClean="0"/>
              <a:t> </a:t>
            </a:r>
            <a:r>
              <a:rPr lang="cs-CZ" sz="3200" dirty="0" err="1" smtClean="0"/>
              <a:t>die</a:t>
            </a:r>
            <a:r>
              <a:rPr lang="cs-CZ" sz="3200" dirty="0" smtClean="0"/>
              <a:t> </a:t>
            </a:r>
            <a:r>
              <a:rPr lang="cs-CZ" sz="3200" dirty="0" err="1" smtClean="0"/>
              <a:t>Söhne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845736" y="2149468"/>
            <a:ext cx="4596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d</a:t>
            </a:r>
            <a:r>
              <a:rPr lang="cs-CZ" sz="3200" dirty="0" err="1" smtClean="0"/>
              <a:t>ie</a:t>
            </a:r>
            <a:r>
              <a:rPr lang="cs-CZ" sz="3200" dirty="0" smtClean="0"/>
              <a:t> </a:t>
            </a:r>
            <a:r>
              <a:rPr lang="cs-CZ" sz="3200" dirty="0" err="1" smtClean="0"/>
              <a:t>Bücher</a:t>
            </a:r>
            <a:r>
              <a:rPr lang="cs-CZ" sz="3200" dirty="0" smtClean="0"/>
              <a:t> </a:t>
            </a:r>
            <a:r>
              <a:rPr lang="cs-CZ" sz="3200" dirty="0" err="1" smtClean="0"/>
              <a:t>und</a:t>
            </a:r>
            <a:r>
              <a:rPr lang="cs-CZ" sz="3200" dirty="0" smtClean="0"/>
              <a:t> </a:t>
            </a:r>
            <a:r>
              <a:rPr lang="cs-CZ" sz="3200" dirty="0" err="1" smtClean="0"/>
              <a:t>die</a:t>
            </a:r>
            <a:r>
              <a:rPr lang="cs-CZ" sz="3200" dirty="0" smtClean="0"/>
              <a:t> </a:t>
            </a:r>
            <a:r>
              <a:rPr lang="cs-CZ" sz="3200" dirty="0" err="1" smtClean="0"/>
              <a:t>Wörter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823586" y="2787602"/>
            <a:ext cx="4243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d</a:t>
            </a:r>
            <a:r>
              <a:rPr lang="cs-CZ" sz="3200" dirty="0" err="1" smtClean="0"/>
              <a:t>ie</a:t>
            </a:r>
            <a:r>
              <a:rPr lang="cs-CZ" sz="3200" dirty="0" smtClean="0"/>
              <a:t> </a:t>
            </a:r>
            <a:r>
              <a:rPr lang="cs-CZ" sz="3200" dirty="0" err="1" smtClean="0"/>
              <a:t>Lieder</a:t>
            </a:r>
            <a:r>
              <a:rPr lang="cs-CZ" sz="3200" dirty="0" smtClean="0"/>
              <a:t> </a:t>
            </a:r>
            <a:r>
              <a:rPr lang="cs-CZ" sz="3200" dirty="0" err="1" smtClean="0"/>
              <a:t>und</a:t>
            </a:r>
            <a:r>
              <a:rPr lang="cs-CZ" sz="3200" dirty="0" smtClean="0"/>
              <a:t> </a:t>
            </a:r>
            <a:r>
              <a:rPr lang="cs-CZ" sz="3200" dirty="0" err="1" smtClean="0"/>
              <a:t>die</a:t>
            </a:r>
            <a:r>
              <a:rPr lang="cs-CZ" sz="3200" dirty="0" smtClean="0"/>
              <a:t> </a:t>
            </a:r>
            <a:r>
              <a:rPr lang="cs-CZ" sz="3200" dirty="0" err="1" smtClean="0"/>
              <a:t>Bilder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857391" y="3372377"/>
            <a:ext cx="4274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viele</a:t>
            </a:r>
            <a:r>
              <a:rPr lang="cs-CZ" sz="3200" dirty="0" smtClean="0"/>
              <a:t> </a:t>
            </a:r>
            <a:r>
              <a:rPr lang="cs-CZ" sz="3200" dirty="0" err="1" smtClean="0"/>
              <a:t>Grüße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857391" y="3957153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(</a:t>
            </a:r>
            <a:r>
              <a:rPr lang="cs-CZ" sz="3200" dirty="0" err="1" smtClean="0"/>
              <a:t>ein</a:t>
            </a:r>
            <a:r>
              <a:rPr lang="cs-CZ" sz="3200" dirty="0"/>
              <a:t>)</a:t>
            </a:r>
            <a:r>
              <a:rPr lang="cs-CZ" sz="3200" dirty="0" smtClean="0"/>
              <a:t> </a:t>
            </a:r>
            <a:r>
              <a:rPr lang="cs-CZ" sz="3200" dirty="0" err="1" smtClean="0"/>
              <a:t>hundert</a:t>
            </a:r>
            <a:r>
              <a:rPr lang="cs-CZ" sz="3200" dirty="0" smtClean="0"/>
              <a:t> </a:t>
            </a:r>
            <a:r>
              <a:rPr lang="cs-CZ" sz="3200" dirty="0" err="1" smtClean="0"/>
              <a:t>Häuser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823586" y="4550330"/>
            <a:ext cx="4308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/>
              <a:t>d</a:t>
            </a:r>
            <a:r>
              <a:rPr lang="cs-CZ" sz="3200" dirty="0" err="1" smtClean="0"/>
              <a:t>reiunddreißig</a:t>
            </a:r>
            <a:r>
              <a:rPr lang="cs-CZ" sz="3200" dirty="0" smtClean="0"/>
              <a:t> </a:t>
            </a:r>
            <a:r>
              <a:rPr lang="cs-CZ" sz="3200" dirty="0" err="1" smtClean="0"/>
              <a:t>Gäste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857391" y="5135105"/>
            <a:ext cx="2459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s</a:t>
            </a:r>
            <a:r>
              <a:rPr lang="cs-CZ" sz="3200" dirty="0" err="1" smtClean="0"/>
              <a:t>ieben</a:t>
            </a:r>
            <a:r>
              <a:rPr lang="cs-CZ" sz="3200" dirty="0" smtClean="0"/>
              <a:t> </a:t>
            </a:r>
            <a:r>
              <a:rPr lang="cs-CZ" sz="3200" dirty="0" err="1" smtClean="0"/>
              <a:t>Kinder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818383" y="5727411"/>
            <a:ext cx="5428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/>
              <a:t>d</a:t>
            </a:r>
            <a:r>
              <a:rPr lang="cs-CZ" sz="3200" dirty="0" err="1" smtClean="0"/>
              <a:t>ie</a:t>
            </a:r>
            <a:r>
              <a:rPr lang="cs-CZ" sz="3200" dirty="0" smtClean="0"/>
              <a:t> </a:t>
            </a:r>
            <a:r>
              <a:rPr lang="cs-CZ" sz="3200" dirty="0" err="1" smtClean="0"/>
              <a:t>Kinos</a:t>
            </a:r>
            <a:r>
              <a:rPr lang="cs-CZ" sz="3200" dirty="0" smtClean="0"/>
              <a:t> </a:t>
            </a:r>
            <a:r>
              <a:rPr lang="cs-CZ" sz="3200" dirty="0" err="1" smtClean="0"/>
              <a:t>und</a:t>
            </a:r>
            <a:r>
              <a:rPr lang="cs-CZ" sz="3200" dirty="0" smtClean="0"/>
              <a:t> </a:t>
            </a:r>
            <a:r>
              <a:rPr lang="cs-CZ" sz="3200" dirty="0" err="1" smtClean="0"/>
              <a:t>die</a:t>
            </a:r>
            <a:r>
              <a:rPr lang="cs-CZ" sz="3200" dirty="0" smtClean="0"/>
              <a:t> </a:t>
            </a:r>
            <a:r>
              <a:rPr lang="cs-CZ" sz="3200" dirty="0" err="1" smtClean="0"/>
              <a:t>Theater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8997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smtClean="0"/>
              <a:t>Metodický list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07504" y="1412776"/>
            <a:ext cx="8640960" cy="54452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1800" b="1" dirty="0" smtClean="0"/>
              <a:t>Název materiálu:	</a:t>
            </a:r>
            <a:r>
              <a:rPr lang="cs-CZ" sz="1800" dirty="0" smtClean="0"/>
              <a:t>VY_32_INOVACE_CIJ12_Množná čísla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Autor materiálu:	Mgr. Pavel Hájek</a:t>
            </a:r>
          </a:p>
          <a:p>
            <a:pPr>
              <a:lnSpc>
                <a:spcPct val="80000"/>
              </a:lnSpc>
            </a:pPr>
            <a:r>
              <a:rPr lang="cs-CZ" sz="1800" b="1" dirty="0" smtClean="0"/>
              <a:t>Zařazení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Šablona: Inovace a zkvalitnění výuky prostřednictvím ICT (III/2)	</a:t>
            </a:r>
          </a:p>
          <a:p>
            <a:pPr>
              <a:lnSpc>
                <a:spcPct val="80000"/>
              </a:lnSpc>
            </a:pPr>
            <a:r>
              <a:rPr lang="cs-CZ" sz="1800" dirty="0" smtClean="0"/>
              <a:t>Sada: 32_INOVACE_CIJ   Číslo DUM:32_INOVACE_CIJ01  </a:t>
            </a:r>
          </a:p>
          <a:p>
            <a:pPr>
              <a:lnSpc>
                <a:spcPct val="80000"/>
              </a:lnSpc>
            </a:pPr>
            <a:r>
              <a:rPr lang="cs-CZ" sz="1800" dirty="0" smtClean="0"/>
              <a:t>Předmět: Německý jazyk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Ověření materiálu ve výuce: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Datum ověření:	 22.4.2013	Třída:  7.       Ověřující učitel: Mgr. Pavel Hájek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Anotace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Materiál určený k výuce německého jazyka. Je koncipován jako procvičovací hodina způsobů tvoření množného čísla podstatných jmen. </a:t>
            </a:r>
            <a:endParaRPr lang="cs-CZ" sz="1800" b="1" dirty="0" smtClean="0"/>
          </a:p>
          <a:p>
            <a:pPr>
              <a:lnSpc>
                <a:spcPct val="80000"/>
              </a:lnSpc>
            </a:pPr>
            <a:r>
              <a:rPr lang="cs-CZ" sz="1800" b="1" dirty="0" smtClean="0"/>
              <a:t>Podrobný metodický popis možností použití materiálu:</a:t>
            </a:r>
            <a:endParaRPr lang="cs-CZ" sz="1800" dirty="0" smtClean="0"/>
          </a:p>
          <a:p>
            <a:pPr>
              <a:lnSpc>
                <a:spcPct val="80000"/>
              </a:lnSpc>
            </a:pPr>
            <a:r>
              <a:rPr lang="cs-CZ" sz="1800" dirty="0" smtClean="0"/>
              <a:t>DUM je zpracován pro výuku německého jazyka 7.ročníku ZŠ Bohutín na cca. jednu standardní vyučovací hodinu. Prolíná se kolektivní a samostatná práce žáků. V průběhu hodiny si žáci ověřují své překladové znalosti a  schopnosti  tvoření množného čísla podstatných jmen. Učitel kliknutím  potvrzuje správnost  jejich odpovědí. Po  samostatných překladech jednotlivých slovních spojení následuje společná kontrola a oprava případných chyb s vysvětlením. Nutno dbát na správnou výslovnost. Učitel si může některý z úkolů vytisknout jako  pracovní list</a:t>
            </a:r>
            <a:r>
              <a:rPr lang="cs-CZ" sz="1800" dirty="0" smtClean="0"/>
              <a:t>.</a:t>
            </a:r>
            <a:endParaRPr lang="cs-CZ" sz="1800" dirty="0" smtClean="0"/>
          </a:p>
          <a:p>
            <a:pPr>
              <a:lnSpc>
                <a:spcPct val="80000"/>
              </a:lnSpc>
            </a:pPr>
            <a:endParaRPr lang="cs-CZ" sz="1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371680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370</Words>
  <Application>Microsoft Office PowerPoint</Application>
  <PresentationFormat>Předvádění na obrazovce (4:3)</PresentationFormat>
  <Paragraphs>158</Paragraphs>
  <Slides>7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66</cp:revision>
  <dcterms:created xsi:type="dcterms:W3CDTF">2013-05-10T17:12:01Z</dcterms:created>
  <dcterms:modified xsi:type="dcterms:W3CDTF">2013-05-26T18:59:02Z</dcterms:modified>
</cp:coreProperties>
</file>