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5" r:id="rId3"/>
    <p:sldId id="257" r:id="rId4"/>
    <p:sldId id="263" r:id="rId5"/>
    <p:sldId id="264" r:id="rId6"/>
    <p:sldId id="259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00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 varScale="1"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ABA7A4-4187-466C-BEF2-71EC2002E687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5690B7-8EA5-482D-82E0-CE0A0866F0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EB73CB-A39E-444D-ACCE-EA05CAF9DBB2}" type="slidenum">
              <a:rPr lang="cs-CZ" smtClean="0"/>
              <a:pPr eaLnBrk="1" hangingPunct="1"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4F8B0D-39E9-44D0-8943-BAC7CCDB4AC7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cs-CZ" altLang="en-US" noProof="0" smtClean="0"/>
              <a:t>Klepnutím lze upravit styl předlohy nadpisů.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altLang="en-US" noProof="0" smtClean="0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2B2B8-EAAB-4C58-99A6-80007F8B97E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7406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08B8-9585-488D-8E5F-6E35795D0A9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2994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833D1-7896-48B4-B765-62A4ACC0CC6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9128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FF803-E252-4EF4-B076-E14B37EFF59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9922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8A39A-9AB3-4C1D-9215-96B75F378C9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8332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0FA6E-CB97-4EC0-B42D-040F8B5BCE1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7310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15A1A-1E2E-4428-B6C3-9A8663A2703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8286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8BFBB-CE6C-4FBB-A0E8-8EB4223BB2D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297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15C7C-4D74-4419-AD6B-5536E22882F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2711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ED36-D9A0-428F-85B2-31E57A41E24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9588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C3F92-F3E9-48DE-8ACF-AAE79514297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5425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12BDDF81-EF41-458A-A533-047A5E07198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.wmf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8.wmf"/><Relationship Id="rId10" Type="http://schemas.openxmlformats.org/officeDocument/2006/relationships/image" Target="../media/image7.wmf"/><Relationship Id="rId4" Type="http://schemas.openxmlformats.org/officeDocument/2006/relationships/image" Target="../media/image5.wmf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7.wmf"/><Relationship Id="rId7" Type="http://schemas.openxmlformats.org/officeDocument/2006/relationships/image" Target="../media/image14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image" Target="../media/image12.wmf"/><Relationship Id="rId5" Type="http://schemas.openxmlformats.org/officeDocument/2006/relationships/image" Target="../media/image15.wmf"/><Relationship Id="rId10" Type="http://schemas.openxmlformats.org/officeDocument/2006/relationships/image" Target="../media/image13.wmf"/><Relationship Id="rId4" Type="http://schemas.openxmlformats.org/officeDocument/2006/relationships/image" Target="../media/image16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Rot="1" noChangeArrowheads="1"/>
          </p:cNvSpPr>
          <p:nvPr/>
        </p:nvSpPr>
        <p:spPr bwMode="auto">
          <a:xfrm>
            <a:off x="611560" y="1268760"/>
            <a:ext cx="853244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3200" dirty="0">
                <a:latin typeface="Times New Roman" charset="0"/>
              </a:rPr>
              <a:t>Die </a:t>
            </a:r>
            <a:r>
              <a:rPr lang="cs-CZ" sz="3200" dirty="0" err="1">
                <a:latin typeface="Times New Roman" charset="0"/>
              </a:rPr>
              <a:t>Tiere</a:t>
            </a:r>
            <a:r>
              <a:rPr lang="cs-CZ" sz="3200" dirty="0">
                <a:latin typeface="Times New Roman" charset="0"/>
              </a:rPr>
              <a:t> (Zvířata)</a:t>
            </a:r>
            <a:endParaRPr lang="cs-CZ" sz="2400" dirty="0">
              <a:latin typeface="Times New Roman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79388" y="188913"/>
            <a:ext cx="8713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400" dirty="0" err="1">
                <a:latin typeface="Tahoma" pitchFamily="34" charset="0"/>
              </a:rPr>
              <a:t>Základní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</a:rPr>
              <a:t>škola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</a:rPr>
              <a:t>Bohutín</a:t>
            </a:r>
            <a:r>
              <a:rPr lang="en-US" sz="1400" dirty="0">
                <a:latin typeface="Tahoma" pitchFamily="34" charset="0"/>
              </a:rPr>
              <a:t>, </a:t>
            </a:r>
            <a:r>
              <a:rPr lang="en-US" sz="1400" dirty="0" err="1">
                <a:latin typeface="Tahoma" pitchFamily="34" charset="0"/>
              </a:rPr>
              <a:t>okres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</a:rPr>
              <a:t>Příbram</a:t>
            </a:r>
            <a:r>
              <a:rPr lang="cs-CZ" sz="1400" dirty="0">
                <a:latin typeface="Tahoma" pitchFamily="34" charset="0"/>
              </a:rPr>
              <a:t>                                       </a:t>
            </a:r>
            <a:r>
              <a:rPr lang="en-US" sz="1400" dirty="0">
                <a:latin typeface="Tahoma" pitchFamily="34" charset="0"/>
              </a:rPr>
              <a:t>VY_3</a:t>
            </a:r>
            <a:r>
              <a:rPr lang="cs-CZ" sz="1400" dirty="0">
                <a:latin typeface="Tahoma" pitchFamily="34" charset="0"/>
              </a:rPr>
              <a:t>2</a:t>
            </a:r>
            <a:r>
              <a:rPr lang="en-US" sz="1400" dirty="0" smtClean="0">
                <a:latin typeface="Tahoma" pitchFamily="34" charset="0"/>
              </a:rPr>
              <a:t>_INOVACE</a:t>
            </a:r>
            <a:r>
              <a:rPr lang="cs-CZ" sz="1400" dirty="0" smtClean="0">
                <a:latin typeface="Tahoma" pitchFamily="34" charset="0"/>
              </a:rPr>
              <a:t>_CIJ14_Zvířata</a:t>
            </a:r>
            <a:endParaRPr lang="cs-CZ" sz="2400" dirty="0">
              <a:latin typeface="Times New Roman" charset="0"/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84213" y="4005263"/>
            <a:ext cx="2087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rgbClr val="000000"/>
                </a:solidFill>
              </a:rPr>
              <a:t>Autor materiálu:</a:t>
            </a:r>
            <a:endParaRPr lang="cs-CZ" sz="2400">
              <a:latin typeface="Times New Roman" charset="0"/>
            </a:endParaRP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627313" y="400526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>
                <a:solidFill>
                  <a:srgbClr val="000000"/>
                </a:solidFill>
              </a:rPr>
              <a:t>Mgr. Pavel Hájek</a:t>
            </a:r>
            <a:endParaRPr lang="cs-CZ" sz="2400">
              <a:latin typeface="Times New Roman" charset="0"/>
            </a:endParaRPr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395288" y="4365625"/>
            <a:ext cx="7704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FF0000"/>
                </a:solidFill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1000" b="1">
                <a:solidFill>
                  <a:srgbClr val="FF0000"/>
                </a:solidFill>
              </a:rPr>
              <a:t>Jakékoliv další používání podléhá autorskému zákonu.</a:t>
            </a:r>
            <a:endParaRPr lang="cs-CZ" sz="2400">
              <a:latin typeface="Times New Roman" charset="0"/>
            </a:endParaRPr>
          </a:p>
        </p:txBody>
      </p: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755650" y="4868863"/>
            <a:ext cx="633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000" b="1">
                <a:solidFill>
                  <a:srgbClr val="000000"/>
                </a:solidFill>
              </a:rPr>
              <a:t>Tento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sz="1000" b="1">
                <a:solidFill>
                  <a:srgbClr val="000000"/>
                </a:solidFill>
              </a:rPr>
              <a:t>výukový materiál vznikl v rámci Operačního programu Vzdělání pro konkurenceschopnost</a:t>
            </a:r>
            <a:r>
              <a:rPr lang="cs-CZ" b="1">
                <a:solidFill>
                  <a:srgbClr val="000000"/>
                </a:solidFill>
              </a:rPr>
              <a:t>.</a:t>
            </a:r>
            <a:endParaRPr lang="cs-CZ" sz="2400">
              <a:latin typeface="Times New Roman" charset="0"/>
            </a:endParaRPr>
          </a:p>
        </p:txBody>
      </p:sp>
      <p:pic>
        <p:nvPicPr>
          <p:cNvPr id="30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516563"/>
            <a:ext cx="5257800" cy="107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3"/>
          <p:cNvSpPr txBox="1">
            <a:spLocks noChangeArrowheads="1"/>
          </p:cNvSpPr>
          <p:nvPr/>
        </p:nvSpPr>
        <p:spPr bwMode="auto">
          <a:xfrm>
            <a:off x="4278313" y="271638"/>
            <a:ext cx="51344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2400" dirty="0" err="1" smtClean="0">
                <a:solidFill>
                  <a:srgbClr val="C00000"/>
                </a:solidFill>
              </a:rPr>
              <a:t>Schreibe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</a:rPr>
              <a:t>diese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</a:rPr>
              <a:t>Tiere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</a:rPr>
              <a:t>ins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C00000"/>
                </a:solidFill>
              </a:rPr>
              <a:t>Heft </a:t>
            </a:r>
            <a:r>
              <a:rPr lang="cs-CZ" sz="2400" dirty="0" err="1" smtClean="0">
                <a:solidFill>
                  <a:srgbClr val="C00000"/>
                </a:solidFill>
              </a:rPr>
              <a:t>ein</a:t>
            </a:r>
            <a:r>
              <a:rPr lang="cs-CZ" sz="2400" dirty="0" smtClean="0">
                <a:solidFill>
                  <a:srgbClr val="C00000"/>
                </a:solidFill>
              </a:rPr>
              <a:t>. </a:t>
            </a:r>
            <a:endParaRPr lang="cs-CZ" sz="2400" dirty="0" smtClean="0">
              <a:solidFill>
                <a:srgbClr val="C00000"/>
              </a:solidFill>
            </a:endParaRPr>
          </a:p>
          <a:p>
            <a:pPr algn="ctr" eaLnBrk="1" hangingPunct="1"/>
            <a:r>
              <a:rPr lang="cs-CZ" sz="2400" dirty="0">
                <a:solidFill>
                  <a:srgbClr val="C00000"/>
                </a:solidFill>
              </a:rPr>
              <a:t>Z</a:t>
            </a:r>
            <a:r>
              <a:rPr lang="cs-CZ" sz="2400" dirty="0" smtClean="0">
                <a:solidFill>
                  <a:srgbClr val="C00000"/>
                </a:solidFill>
              </a:rPr>
              <a:t>apiš </a:t>
            </a:r>
            <a:r>
              <a:rPr lang="cs-CZ" sz="2400" dirty="0" smtClean="0">
                <a:solidFill>
                  <a:srgbClr val="C00000"/>
                </a:solidFill>
              </a:rPr>
              <a:t>si do </a:t>
            </a:r>
            <a:r>
              <a:rPr lang="cs-CZ" sz="2400" dirty="0">
                <a:solidFill>
                  <a:srgbClr val="C00000"/>
                </a:solidFill>
              </a:rPr>
              <a:t>sešitu tato </a:t>
            </a:r>
            <a:r>
              <a:rPr lang="cs-CZ" sz="2400" dirty="0" smtClean="0">
                <a:solidFill>
                  <a:srgbClr val="C00000"/>
                </a:solidFill>
              </a:rPr>
              <a:t>zvířata.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099" name="TextovéPole 4"/>
          <p:cNvSpPr txBox="1">
            <a:spLocks noChangeArrowheads="1"/>
          </p:cNvSpPr>
          <p:nvPr/>
        </p:nvSpPr>
        <p:spPr bwMode="auto">
          <a:xfrm>
            <a:off x="484188" y="1243013"/>
            <a:ext cx="698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/>
              <a:t>tygr</a:t>
            </a:r>
          </a:p>
        </p:txBody>
      </p:sp>
      <p:sp>
        <p:nvSpPr>
          <p:cNvPr id="4100" name="TextovéPole 5"/>
          <p:cNvSpPr txBox="1">
            <a:spLocks noChangeArrowheads="1"/>
          </p:cNvSpPr>
          <p:nvPr/>
        </p:nvSpPr>
        <p:spPr bwMode="auto">
          <a:xfrm>
            <a:off x="484188" y="1743075"/>
            <a:ext cx="922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opice</a:t>
            </a:r>
          </a:p>
        </p:txBody>
      </p:sp>
      <p:sp>
        <p:nvSpPr>
          <p:cNvPr id="4101" name="TextovéPole 6"/>
          <p:cNvSpPr txBox="1">
            <a:spLocks noChangeArrowheads="1"/>
          </p:cNvSpPr>
          <p:nvPr/>
        </p:nvSpPr>
        <p:spPr bwMode="auto">
          <a:xfrm>
            <a:off x="484188" y="2247900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velbloud</a:t>
            </a:r>
          </a:p>
        </p:txBody>
      </p:sp>
      <p:sp>
        <p:nvSpPr>
          <p:cNvPr id="4102" name="TextovéPole 7"/>
          <p:cNvSpPr txBox="1">
            <a:spLocks noChangeArrowheads="1"/>
          </p:cNvSpPr>
          <p:nvPr/>
        </p:nvSpPr>
        <p:spPr bwMode="auto">
          <a:xfrm>
            <a:off x="484188" y="2709863"/>
            <a:ext cx="1281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medvěd</a:t>
            </a:r>
          </a:p>
        </p:txBody>
      </p:sp>
      <p:sp>
        <p:nvSpPr>
          <p:cNvPr id="4103" name="TextovéPole 8"/>
          <p:cNvSpPr txBox="1">
            <a:spLocks noChangeArrowheads="1"/>
          </p:cNvSpPr>
          <p:nvPr/>
        </p:nvSpPr>
        <p:spPr bwMode="auto">
          <a:xfrm>
            <a:off x="484188" y="3217863"/>
            <a:ext cx="938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žirafa</a:t>
            </a:r>
          </a:p>
        </p:txBody>
      </p:sp>
      <p:sp>
        <p:nvSpPr>
          <p:cNvPr id="4104" name="TextovéPole 9"/>
          <p:cNvSpPr txBox="1">
            <a:spLocks noChangeArrowheads="1"/>
          </p:cNvSpPr>
          <p:nvPr/>
        </p:nvSpPr>
        <p:spPr bwMode="auto">
          <a:xfrm>
            <a:off x="484188" y="3660775"/>
            <a:ext cx="700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had</a:t>
            </a:r>
          </a:p>
        </p:txBody>
      </p:sp>
      <p:sp>
        <p:nvSpPr>
          <p:cNvPr id="4105" name="TextovéPole 10"/>
          <p:cNvSpPr txBox="1">
            <a:spLocks noChangeArrowheads="1"/>
          </p:cNvSpPr>
          <p:nvPr/>
        </p:nvSpPr>
        <p:spPr bwMode="auto">
          <a:xfrm>
            <a:off x="484188" y="4122738"/>
            <a:ext cx="1076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klokan</a:t>
            </a:r>
          </a:p>
        </p:txBody>
      </p:sp>
      <p:sp>
        <p:nvSpPr>
          <p:cNvPr id="4106" name="TextovéPole 11"/>
          <p:cNvSpPr txBox="1">
            <a:spLocks noChangeArrowheads="1"/>
          </p:cNvSpPr>
          <p:nvPr/>
        </p:nvSpPr>
        <p:spPr bwMode="auto">
          <a:xfrm>
            <a:off x="484188" y="4584700"/>
            <a:ext cx="973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beran</a:t>
            </a:r>
          </a:p>
        </p:txBody>
      </p:sp>
      <p:sp>
        <p:nvSpPr>
          <p:cNvPr id="4107" name="TextovéPole 13"/>
          <p:cNvSpPr txBox="1">
            <a:spLocks noChangeArrowheads="1"/>
          </p:cNvSpPr>
          <p:nvPr/>
        </p:nvSpPr>
        <p:spPr bwMode="auto">
          <a:xfrm>
            <a:off x="484188" y="5046663"/>
            <a:ext cx="1521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 smtClean="0"/>
              <a:t>plameňák</a:t>
            </a:r>
            <a:endParaRPr lang="cs-CZ" sz="2400" dirty="0"/>
          </a:p>
        </p:txBody>
      </p:sp>
      <p:sp>
        <p:nvSpPr>
          <p:cNvPr id="4108" name="TextovéPole 14"/>
          <p:cNvSpPr txBox="1">
            <a:spLocks noChangeArrowheads="1"/>
          </p:cNvSpPr>
          <p:nvPr/>
        </p:nvSpPr>
        <p:spPr bwMode="auto">
          <a:xfrm>
            <a:off x="4302125" y="1184275"/>
            <a:ext cx="1606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nosorožes</a:t>
            </a:r>
          </a:p>
        </p:txBody>
      </p:sp>
      <p:sp>
        <p:nvSpPr>
          <p:cNvPr id="4109" name="TextovéPole 15"/>
          <p:cNvSpPr txBox="1">
            <a:spLocks noChangeArrowheads="1"/>
          </p:cNvSpPr>
          <p:nvPr/>
        </p:nvSpPr>
        <p:spPr bwMode="auto">
          <a:xfrm>
            <a:off x="4278313" y="1714500"/>
            <a:ext cx="955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zebra</a:t>
            </a:r>
          </a:p>
        </p:txBody>
      </p:sp>
      <p:sp>
        <p:nvSpPr>
          <p:cNvPr id="4110" name="TextovéPole 16"/>
          <p:cNvSpPr txBox="1">
            <a:spLocks noChangeArrowheads="1"/>
          </p:cNvSpPr>
          <p:nvPr/>
        </p:nvSpPr>
        <p:spPr bwMode="auto">
          <a:xfrm>
            <a:off x="4278313" y="2176463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lev</a:t>
            </a:r>
          </a:p>
        </p:txBody>
      </p:sp>
      <p:sp>
        <p:nvSpPr>
          <p:cNvPr id="4111" name="TextovéPole 17"/>
          <p:cNvSpPr txBox="1">
            <a:spLocks noChangeArrowheads="1"/>
          </p:cNvSpPr>
          <p:nvPr/>
        </p:nvSpPr>
        <p:spPr bwMode="auto">
          <a:xfrm>
            <a:off x="4302125" y="2638425"/>
            <a:ext cx="1522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papoušek</a:t>
            </a:r>
          </a:p>
        </p:txBody>
      </p:sp>
      <p:sp>
        <p:nvSpPr>
          <p:cNvPr id="4112" name="TextovéPole 18"/>
          <p:cNvSpPr txBox="1">
            <a:spLocks noChangeArrowheads="1"/>
          </p:cNvSpPr>
          <p:nvPr/>
        </p:nvSpPr>
        <p:spPr bwMode="auto">
          <a:xfrm>
            <a:off x="4302125" y="3171825"/>
            <a:ext cx="6815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 smtClean="0"/>
              <a:t>kůň</a:t>
            </a:r>
            <a:endParaRPr lang="cs-CZ" sz="2400" dirty="0"/>
          </a:p>
        </p:txBody>
      </p:sp>
      <p:sp>
        <p:nvSpPr>
          <p:cNvPr id="4113" name="TextovéPole 19"/>
          <p:cNvSpPr txBox="1">
            <a:spLocks noChangeArrowheads="1"/>
          </p:cNvSpPr>
          <p:nvPr/>
        </p:nvSpPr>
        <p:spPr bwMode="auto">
          <a:xfrm>
            <a:off x="4302125" y="3632200"/>
            <a:ext cx="56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vlk</a:t>
            </a:r>
          </a:p>
        </p:txBody>
      </p:sp>
      <p:sp>
        <p:nvSpPr>
          <p:cNvPr id="4114" name="TextovéPole 20"/>
          <p:cNvSpPr txBox="1">
            <a:spLocks noChangeArrowheads="1"/>
          </p:cNvSpPr>
          <p:nvPr/>
        </p:nvSpPr>
        <p:spPr bwMode="auto">
          <a:xfrm>
            <a:off x="4278313" y="4094163"/>
            <a:ext cx="749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slon</a:t>
            </a:r>
          </a:p>
        </p:txBody>
      </p:sp>
      <p:sp>
        <p:nvSpPr>
          <p:cNvPr id="4115" name="TextovéPole 21"/>
          <p:cNvSpPr txBox="1">
            <a:spLocks noChangeArrowheads="1"/>
          </p:cNvSpPr>
          <p:nvPr/>
        </p:nvSpPr>
        <p:spPr bwMode="auto">
          <a:xfrm>
            <a:off x="4278313" y="4556125"/>
            <a:ext cx="919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králík</a:t>
            </a:r>
          </a:p>
        </p:txBody>
      </p:sp>
      <p:sp>
        <p:nvSpPr>
          <p:cNvPr id="4116" name="TextovéPole 22"/>
          <p:cNvSpPr txBox="1">
            <a:spLocks noChangeArrowheads="1"/>
          </p:cNvSpPr>
          <p:nvPr/>
        </p:nvSpPr>
        <p:spPr bwMode="auto">
          <a:xfrm>
            <a:off x="4302125" y="5018088"/>
            <a:ext cx="133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krokodýl</a:t>
            </a:r>
          </a:p>
        </p:txBody>
      </p:sp>
      <p:sp>
        <p:nvSpPr>
          <p:cNvPr id="4117" name="TextovéPole 23"/>
          <p:cNvSpPr txBox="1">
            <a:spLocks noChangeArrowheads="1"/>
          </p:cNvSpPr>
          <p:nvPr/>
        </p:nvSpPr>
        <p:spPr bwMode="auto">
          <a:xfrm>
            <a:off x="465807" y="5462328"/>
            <a:ext cx="8664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2400" dirty="0" err="1">
                <a:solidFill>
                  <a:srgbClr val="C00000"/>
                </a:solidFill>
              </a:rPr>
              <a:t>Ergänze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aus</a:t>
            </a:r>
            <a:r>
              <a:rPr lang="cs-CZ" sz="2400" dirty="0">
                <a:solidFill>
                  <a:srgbClr val="C00000"/>
                </a:solidFill>
              </a:rPr>
              <a:t> der </a:t>
            </a:r>
            <a:r>
              <a:rPr lang="cs-CZ" sz="2400" dirty="0" err="1">
                <a:solidFill>
                  <a:srgbClr val="C00000"/>
                </a:solidFill>
              </a:rPr>
              <a:t>folgenden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Seite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die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deutschen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</a:rPr>
              <a:t>Namen</a:t>
            </a:r>
            <a:endParaRPr lang="cs-CZ" sz="2400" dirty="0">
              <a:solidFill>
                <a:srgbClr val="C00000"/>
              </a:solidFill>
            </a:endParaRPr>
          </a:p>
          <a:p>
            <a:pPr algn="ctr" eaLnBrk="1" hangingPunct="1"/>
            <a:r>
              <a:rPr lang="cs-CZ" sz="2400" dirty="0" smtClean="0">
                <a:solidFill>
                  <a:srgbClr val="C00000"/>
                </a:solidFill>
              </a:rPr>
              <a:t>Z </a:t>
            </a:r>
            <a:r>
              <a:rPr lang="cs-CZ" sz="2400" dirty="0">
                <a:solidFill>
                  <a:srgbClr val="C00000"/>
                </a:solidFill>
              </a:rPr>
              <a:t>následující stránky </a:t>
            </a:r>
            <a:r>
              <a:rPr lang="cs-CZ" sz="2400" dirty="0" smtClean="0">
                <a:solidFill>
                  <a:srgbClr val="C00000"/>
                </a:solidFill>
              </a:rPr>
              <a:t>doplň </a:t>
            </a:r>
            <a:r>
              <a:rPr lang="cs-CZ" sz="2400" dirty="0">
                <a:solidFill>
                  <a:srgbClr val="C00000"/>
                </a:solidFill>
              </a:rPr>
              <a:t>německé </a:t>
            </a:r>
            <a:r>
              <a:rPr lang="cs-CZ" sz="2400" dirty="0" smtClean="0">
                <a:solidFill>
                  <a:srgbClr val="C00000"/>
                </a:solidFill>
              </a:rPr>
              <a:t>názvy </a:t>
            </a:r>
          </a:p>
        </p:txBody>
      </p:sp>
      <p:sp>
        <p:nvSpPr>
          <p:cNvPr id="2" name="Obdélník 1"/>
          <p:cNvSpPr/>
          <p:nvPr/>
        </p:nvSpPr>
        <p:spPr>
          <a:xfrm>
            <a:off x="413147" y="368526"/>
            <a:ext cx="4316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solidFill>
                  <a:srgbClr val="6600FF"/>
                </a:solidFill>
                <a:latin typeface="Times New Roman" charset="0"/>
              </a:rPr>
              <a:t>Die </a:t>
            </a:r>
            <a:r>
              <a:rPr lang="cs-CZ" sz="4000" b="1" dirty="0" err="1">
                <a:solidFill>
                  <a:srgbClr val="6600FF"/>
                </a:solidFill>
                <a:latin typeface="Times New Roman" charset="0"/>
              </a:rPr>
              <a:t>Tiere</a:t>
            </a:r>
            <a:r>
              <a:rPr lang="cs-CZ" sz="4000" b="1" dirty="0">
                <a:solidFill>
                  <a:srgbClr val="6600FF"/>
                </a:solidFill>
                <a:latin typeface="Times New Roman" charset="0"/>
              </a:rPr>
              <a:t> (Zvířata)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9144000" cy="5905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	das Krokodil	das Kaninchen	der Elefant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der Wolf		das Pferd		der Papagei</a:t>
            </a:r>
          </a:p>
          <a:p>
            <a:pPr eaLnBrk="1" hangingPunct="1"/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der Löwe		das Zebra		das Nashorn</a:t>
            </a:r>
          </a:p>
          <a:p>
            <a:pPr eaLnBrk="1" hangingPunct="1"/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der Flamingo		der Widder		das Känguruh</a:t>
            </a:r>
          </a:p>
          <a:p>
            <a:pPr eaLnBrk="1" hangingPunct="1"/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die Schlange		die Giraffe		der Bär</a:t>
            </a:r>
          </a:p>
          <a:p>
            <a:pPr eaLnBrk="1" hangingPunct="1"/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das Kamel		der Affe	 	der Tiger</a:t>
            </a:r>
          </a:p>
        </p:txBody>
      </p:sp>
      <p:pic>
        <p:nvPicPr>
          <p:cNvPr id="5124" name="Picture 4" descr="MC90021522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60350"/>
            <a:ext cx="7112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MC90035610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98107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 descr="MC90035616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300663"/>
            <a:ext cx="1384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 descr="MC900338008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060575"/>
            <a:ext cx="8778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4" descr="MC900356097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225675"/>
            <a:ext cx="1231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8" descr="MC900034154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81075"/>
            <a:ext cx="579437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27" descr="MC900330623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437063"/>
            <a:ext cx="86042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31" descr="MC900425834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157788"/>
            <a:ext cx="7874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34" descr="MC900014769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00663"/>
            <a:ext cx="8429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36" descr="MC900356125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292600"/>
            <a:ext cx="10795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43" descr="MC900356101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005263"/>
            <a:ext cx="544512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45" descr="MC900356113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3113088"/>
            <a:ext cx="15843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48" descr="MC900030467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068638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51" descr="MC900356129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205038"/>
            <a:ext cx="1262062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58" descr="MC900359855[1]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92150"/>
            <a:ext cx="7334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64" descr="MC900325600[1]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052513"/>
            <a:ext cx="126206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66" descr="MC900356121[1]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88913"/>
            <a:ext cx="798513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67" descr="MC900324436[1]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141663"/>
            <a:ext cx="1249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ovéPole 1"/>
          <p:cNvSpPr txBox="1">
            <a:spLocks noChangeArrowheads="1"/>
          </p:cNvSpPr>
          <p:nvPr/>
        </p:nvSpPr>
        <p:spPr bwMode="auto">
          <a:xfrm>
            <a:off x="0" y="266770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000" b="1" dirty="0" err="1" smtClean="0">
                <a:solidFill>
                  <a:srgbClr val="7030A0"/>
                </a:solidFill>
              </a:rPr>
              <a:t>Ergänze</a:t>
            </a:r>
            <a:r>
              <a:rPr lang="cs-CZ" sz="4000" b="1" dirty="0" smtClean="0">
                <a:solidFill>
                  <a:srgbClr val="7030A0"/>
                </a:solidFill>
              </a:rPr>
              <a:t> </a:t>
            </a:r>
            <a:r>
              <a:rPr lang="cs-CZ" sz="4000" b="1" dirty="0" err="1" smtClean="0">
                <a:solidFill>
                  <a:srgbClr val="7030A0"/>
                </a:solidFill>
              </a:rPr>
              <a:t>die</a:t>
            </a:r>
            <a:r>
              <a:rPr lang="cs-CZ" sz="4000" b="1" dirty="0" smtClean="0">
                <a:solidFill>
                  <a:srgbClr val="7030A0"/>
                </a:solidFill>
              </a:rPr>
              <a:t> </a:t>
            </a:r>
            <a:r>
              <a:rPr lang="cs-CZ" sz="4000" b="1" dirty="0" err="1" smtClean="0">
                <a:solidFill>
                  <a:srgbClr val="7030A0"/>
                </a:solidFill>
              </a:rPr>
              <a:t>Namen</a:t>
            </a:r>
            <a:endParaRPr lang="cs-CZ" sz="4000" b="1" dirty="0" smtClean="0">
              <a:solidFill>
                <a:srgbClr val="7030A0"/>
              </a:solidFill>
            </a:endParaRPr>
          </a:p>
          <a:p>
            <a:pPr algn="ctr" eaLnBrk="1" hangingPunct="1"/>
            <a:r>
              <a:rPr lang="cs-CZ" sz="4000" b="1" dirty="0" smtClean="0">
                <a:solidFill>
                  <a:srgbClr val="7030A0"/>
                </a:solidFill>
              </a:rPr>
              <a:t>Doplň názvy</a:t>
            </a:r>
            <a:endParaRPr lang="cs-CZ" sz="4000" b="1" dirty="0">
              <a:solidFill>
                <a:srgbClr val="7030A0"/>
              </a:solidFill>
            </a:endParaRPr>
          </a:p>
        </p:txBody>
      </p:sp>
      <p:pic>
        <p:nvPicPr>
          <p:cNvPr id="6147" name="Picture 8" descr="MC90035610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9338" y="2997200"/>
            <a:ext cx="11303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2" descr="MC90033800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77988"/>
            <a:ext cx="8778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7" descr="MC900330623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2994025"/>
            <a:ext cx="8604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0" descr="MC900356165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5319713"/>
            <a:ext cx="1384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" descr="MC900215228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677988"/>
            <a:ext cx="7112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34" descr="MC900014769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5321300"/>
            <a:ext cx="8429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36" descr="MC900356125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8" y="4149725"/>
            <a:ext cx="10795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8" descr="MC900034154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3932238"/>
            <a:ext cx="579438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63713" y="1687513"/>
            <a:ext cx="955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zebra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63713" y="2065338"/>
            <a:ext cx="1571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das Zebra</a:t>
            </a:r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1798638" y="2874963"/>
            <a:ext cx="700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had</a:t>
            </a: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1763713" y="333375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 smtClean="0"/>
              <a:t>Schlange</a:t>
            </a:r>
            <a:endParaRPr lang="cs-CZ" sz="2400" dirty="0"/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1798638" y="3932238"/>
            <a:ext cx="1522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papoušek</a:t>
            </a:r>
          </a:p>
        </p:txBody>
      </p:sp>
      <p:sp>
        <p:nvSpPr>
          <p:cNvPr id="24" name="TextovéPole 23"/>
          <p:cNvSpPr txBox="1">
            <a:spLocks noChangeArrowheads="1"/>
          </p:cNvSpPr>
          <p:nvPr/>
        </p:nvSpPr>
        <p:spPr bwMode="auto">
          <a:xfrm>
            <a:off x="1798638" y="4392613"/>
            <a:ext cx="1847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der Papagei</a:t>
            </a: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1798638" y="5224463"/>
            <a:ext cx="133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velbloud</a:t>
            </a:r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1782763" y="5651500"/>
            <a:ext cx="1639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das Kamel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5908675" y="1603375"/>
            <a:ext cx="1331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krokodýl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5908675" y="1993900"/>
            <a:ext cx="187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das Krokodil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6300788" y="2873375"/>
            <a:ext cx="74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slon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300788" y="3213100"/>
            <a:ext cx="167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der Elefant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300788" y="4392613"/>
            <a:ext cx="1193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der Bär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6300788" y="3932238"/>
            <a:ext cx="1281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medvěd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6300788" y="5189538"/>
            <a:ext cx="1417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tygr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300788" y="5651500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der Tiger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6" descr="MC90035612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63" y="4135438"/>
            <a:ext cx="798512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64" descr="MC9003256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5300663"/>
            <a:ext cx="126206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8" descr="MC90035985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3967163"/>
            <a:ext cx="7334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1" descr="MC900356129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1882775"/>
            <a:ext cx="126206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4" descr="MC900356097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8975" y="1970088"/>
            <a:ext cx="12176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48" descr="MC900030467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28067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7" descr="MC900324436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5278438"/>
            <a:ext cx="1249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31" descr="MC900425834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584200"/>
            <a:ext cx="7874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45" descr="MC900356113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584200"/>
            <a:ext cx="15843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43" descr="MC900356101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2806700"/>
            <a:ext cx="544513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TextovéPole 13"/>
          <p:cNvSpPr txBox="1">
            <a:spLocks noChangeArrowheads="1"/>
          </p:cNvSpPr>
          <p:nvPr/>
        </p:nvSpPr>
        <p:spPr bwMode="auto">
          <a:xfrm>
            <a:off x="1898650" y="646113"/>
            <a:ext cx="922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opice</a:t>
            </a:r>
          </a:p>
        </p:txBody>
      </p:sp>
      <p:sp>
        <p:nvSpPr>
          <p:cNvPr id="6157" name="TextovéPole 14"/>
          <p:cNvSpPr txBox="1">
            <a:spLocks noChangeArrowheads="1"/>
          </p:cNvSpPr>
          <p:nvPr/>
        </p:nvSpPr>
        <p:spPr bwMode="auto">
          <a:xfrm>
            <a:off x="1951038" y="1087438"/>
            <a:ext cx="1655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der Affe</a:t>
            </a:r>
          </a:p>
        </p:txBody>
      </p:sp>
      <p:sp>
        <p:nvSpPr>
          <p:cNvPr id="6158" name="TextovéPole 15"/>
          <p:cNvSpPr txBox="1">
            <a:spLocks noChangeArrowheads="1"/>
          </p:cNvSpPr>
          <p:nvPr/>
        </p:nvSpPr>
        <p:spPr bwMode="auto">
          <a:xfrm>
            <a:off x="1971675" y="1801813"/>
            <a:ext cx="1606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nosorožec</a:t>
            </a:r>
          </a:p>
        </p:txBody>
      </p:sp>
      <p:sp>
        <p:nvSpPr>
          <p:cNvPr id="6159" name="TextovéPole 17"/>
          <p:cNvSpPr txBox="1">
            <a:spLocks noChangeArrowheads="1"/>
          </p:cNvSpPr>
          <p:nvPr/>
        </p:nvSpPr>
        <p:spPr bwMode="auto">
          <a:xfrm>
            <a:off x="1971675" y="2198688"/>
            <a:ext cx="2066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 err="1"/>
              <a:t>das</a:t>
            </a:r>
            <a:r>
              <a:rPr lang="cs-CZ" sz="2400" dirty="0"/>
              <a:t> </a:t>
            </a:r>
            <a:r>
              <a:rPr lang="cs-CZ" sz="2400" dirty="0" err="1" smtClean="0"/>
              <a:t>Nashorn</a:t>
            </a:r>
            <a:endParaRPr lang="cs-CZ" sz="2400" dirty="0"/>
          </a:p>
        </p:txBody>
      </p:sp>
      <p:sp>
        <p:nvSpPr>
          <p:cNvPr id="6160" name="TextovéPole 18"/>
          <p:cNvSpPr txBox="1">
            <a:spLocks noChangeArrowheads="1"/>
          </p:cNvSpPr>
          <p:nvPr/>
        </p:nvSpPr>
        <p:spPr bwMode="auto">
          <a:xfrm>
            <a:off x="1898650" y="2841625"/>
            <a:ext cx="1521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 smtClean="0"/>
              <a:t>plameňák</a:t>
            </a:r>
            <a:endParaRPr lang="cs-CZ" sz="2400" dirty="0"/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1898650" y="3295650"/>
            <a:ext cx="1982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der Flamingo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1903413" y="3967163"/>
            <a:ext cx="5603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vlk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898650" y="4427538"/>
            <a:ext cx="1325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der Wolf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951038" y="5257800"/>
            <a:ext cx="6815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 smtClean="0"/>
              <a:t>kůň</a:t>
            </a:r>
            <a:endParaRPr lang="cs-CZ" sz="24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944688" y="5645150"/>
            <a:ext cx="1501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das Pferd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6516688" y="596900"/>
            <a:ext cx="1074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klokan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516688" y="1003300"/>
            <a:ext cx="2103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das Känguruh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6494463" y="1762125"/>
            <a:ext cx="579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lev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6494463" y="2198688"/>
            <a:ext cx="145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der Löwe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6494463" y="2841625"/>
            <a:ext cx="938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žirafa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6494463" y="3295650"/>
            <a:ext cx="159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die Giraffe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6494463" y="4106863"/>
            <a:ext cx="92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králík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6494463" y="4516438"/>
            <a:ext cx="2224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das Kaninchen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6494463" y="5645150"/>
            <a:ext cx="169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der Widder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6505575" y="5230813"/>
            <a:ext cx="973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beran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57" grpId="0"/>
      <p:bldP spid="6158" grpId="0"/>
      <p:bldP spid="6159" grpId="0"/>
      <p:bldP spid="6160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1"/>
          <p:cNvSpPr txBox="1">
            <a:spLocks noChangeArrowheads="1"/>
          </p:cNvSpPr>
          <p:nvPr/>
        </p:nvSpPr>
        <p:spPr bwMode="auto">
          <a:xfrm>
            <a:off x="0" y="167224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000" b="1" dirty="0" err="1" smtClean="0">
                <a:solidFill>
                  <a:srgbClr val="7030A0"/>
                </a:solidFill>
              </a:rPr>
              <a:t>Übersetze</a:t>
            </a:r>
            <a:r>
              <a:rPr lang="cs-CZ" sz="4000" b="1" dirty="0" smtClean="0">
                <a:solidFill>
                  <a:srgbClr val="7030A0"/>
                </a:solidFill>
              </a:rPr>
              <a:t> </a:t>
            </a:r>
            <a:r>
              <a:rPr lang="cs-CZ" sz="4000" b="1" dirty="0" err="1" smtClean="0">
                <a:solidFill>
                  <a:srgbClr val="7030A0"/>
                </a:solidFill>
              </a:rPr>
              <a:t>diese</a:t>
            </a:r>
            <a:r>
              <a:rPr lang="cs-CZ" sz="4000" b="1" dirty="0" smtClean="0">
                <a:solidFill>
                  <a:srgbClr val="7030A0"/>
                </a:solidFill>
              </a:rPr>
              <a:t> </a:t>
            </a:r>
            <a:r>
              <a:rPr lang="cs-CZ" sz="4000" b="1" dirty="0" err="1" smtClean="0">
                <a:solidFill>
                  <a:srgbClr val="7030A0"/>
                </a:solidFill>
              </a:rPr>
              <a:t>Sätze</a:t>
            </a:r>
            <a:endParaRPr lang="cs-CZ" sz="4000" b="1" dirty="0" smtClean="0">
              <a:solidFill>
                <a:srgbClr val="7030A0"/>
              </a:solidFill>
            </a:endParaRPr>
          </a:p>
          <a:p>
            <a:pPr algn="ctr" eaLnBrk="1" hangingPunct="1"/>
            <a:r>
              <a:rPr lang="cs-CZ" sz="4000" b="1" dirty="0" smtClean="0">
                <a:solidFill>
                  <a:srgbClr val="7030A0"/>
                </a:solidFill>
              </a:rPr>
              <a:t>Přelož tyto věty</a:t>
            </a:r>
            <a:endParaRPr lang="cs-CZ" sz="4000" b="1" dirty="0">
              <a:solidFill>
                <a:srgbClr val="7030A0"/>
              </a:solidFill>
            </a:endParaRPr>
          </a:p>
        </p:txBody>
      </p:sp>
      <p:sp>
        <p:nvSpPr>
          <p:cNvPr id="7171" name="TextovéPole 3"/>
          <p:cNvSpPr txBox="1">
            <a:spLocks noChangeArrowheads="1"/>
          </p:cNvSpPr>
          <p:nvPr/>
        </p:nvSpPr>
        <p:spPr bwMode="auto">
          <a:xfrm>
            <a:off x="684213" y="1490663"/>
            <a:ext cx="194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/>
              <a:t>Zmije </a:t>
            </a:r>
            <a:r>
              <a:rPr lang="cs-CZ" sz="2400" dirty="0" smtClean="0"/>
              <a:t>je </a:t>
            </a:r>
            <a:r>
              <a:rPr lang="cs-CZ" sz="2400" dirty="0"/>
              <a:t>had.</a:t>
            </a:r>
          </a:p>
        </p:txBody>
      </p:sp>
      <p:sp>
        <p:nvSpPr>
          <p:cNvPr id="7172" name="TextovéPole 4"/>
          <p:cNvSpPr txBox="1">
            <a:spLocks noChangeArrowheads="1"/>
          </p:cNvSpPr>
          <p:nvPr/>
        </p:nvSpPr>
        <p:spPr bwMode="auto">
          <a:xfrm>
            <a:off x="3862388" y="1468438"/>
            <a:ext cx="3932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 smtClean="0"/>
              <a:t>Die </a:t>
            </a:r>
            <a:r>
              <a:rPr lang="cs-CZ" sz="2400" dirty="0" err="1" smtClean="0"/>
              <a:t>Otter</a:t>
            </a:r>
            <a:r>
              <a:rPr lang="cs-CZ" sz="2400" dirty="0" smtClean="0"/>
              <a:t> </a:t>
            </a:r>
            <a:r>
              <a:rPr lang="cs-CZ" sz="2400" dirty="0" err="1" smtClean="0"/>
              <a:t>ist</a:t>
            </a:r>
            <a:r>
              <a:rPr lang="cs-CZ" sz="2400" dirty="0"/>
              <a:t> </a:t>
            </a:r>
            <a:r>
              <a:rPr lang="cs-CZ" sz="2400" dirty="0" err="1" smtClean="0"/>
              <a:t>eine</a:t>
            </a:r>
            <a:r>
              <a:rPr lang="cs-CZ" sz="2400" dirty="0" smtClean="0"/>
              <a:t> </a:t>
            </a:r>
            <a:r>
              <a:rPr lang="cs-CZ" sz="2400" dirty="0" err="1" smtClean="0"/>
              <a:t>Schlange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7173" name="TextovéPole 5"/>
          <p:cNvSpPr txBox="1">
            <a:spLocks noChangeArrowheads="1"/>
          </p:cNvSpPr>
          <p:nvPr/>
        </p:nvSpPr>
        <p:spPr bwMode="auto">
          <a:xfrm>
            <a:off x="671513" y="2032000"/>
            <a:ext cx="751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/>
              <a:t>Klokan umí </a:t>
            </a:r>
            <a:r>
              <a:rPr lang="cs-CZ" sz="2400" dirty="0" smtClean="0"/>
              <a:t>plavat.</a:t>
            </a:r>
            <a:endParaRPr lang="cs-CZ" sz="2400" dirty="0"/>
          </a:p>
        </p:txBody>
      </p:sp>
      <p:sp>
        <p:nvSpPr>
          <p:cNvPr id="7174" name="TextovéPole 6"/>
          <p:cNvSpPr txBox="1">
            <a:spLocks noChangeArrowheads="1"/>
          </p:cNvSpPr>
          <p:nvPr/>
        </p:nvSpPr>
        <p:spPr bwMode="auto">
          <a:xfrm>
            <a:off x="3862388" y="2032000"/>
            <a:ext cx="4705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 err="1" smtClean="0"/>
              <a:t>Das</a:t>
            </a:r>
            <a:r>
              <a:rPr lang="cs-CZ" sz="2400" dirty="0" smtClean="0"/>
              <a:t> </a:t>
            </a:r>
            <a:r>
              <a:rPr lang="cs-CZ" sz="2400" dirty="0" err="1" smtClean="0"/>
              <a:t>Känguruh</a:t>
            </a:r>
            <a:r>
              <a:rPr lang="cs-CZ" sz="2400" dirty="0" smtClean="0"/>
              <a:t> kann </a:t>
            </a:r>
            <a:r>
              <a:rPr lang="cs-CZ" sz="2400" dirty="0" err="1" smtClean="0"/>
              <a:t>schwimmen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7175" name="TextovéPole 7"/>
          <p:cNvSpPr txBox="1">
            <a:spLocks noChangeArrowheads="1"/>
          </p:cNvSpPr>
          <p:nvPr/>
        </p:nvSpPr>
        <p:spPr bwMode="auto">
          <a:xfrm>
            <a:off x="690092" y="2563813"/>
            <a:ext cx="299529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Lev je šelma.</a:t>
            </a:r>
          </a:p>
        </p:txBody>
      </p:sp>
      <p:sp>
        <p:nvSpPr>
          <p:cNvPr id="7176" name="TextovéPole 8"/>
          <p:cNvSpPr txBox="1">
            <a:spLocks noChangeArrowheads="1"/>
          </p:cNvSpPr>
          <p:nvPr/>
        </p:nvSpPr>
        <p:spPr bwMode="auto">
          <a:xfrm>
            <a:off x="3862388" y="2563813"/>
            <a:ext cx="37968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 smtClean="0"/>
              <a:t>Der </a:t>
            </a:r>
            <a:r>
              <a:rPr lang="cs-CZ" sz="2400" dirty="0" err="1" smtClean="0"/>
              <a:t>Löwe</a:t>
            </a:r>
            <a:r>
              <a:rPr lang="cs-CZ" sz="2400" dirty="0" smtClean="0"/>
              <a:t> </a:t>
            </a:r>
            <a:r>
              <a:rPr lang="cs-CZ" sz="2400" dirty="0" err="1" smtClean="0"/>
              <a:t>ist</a:t>
            </a:r>
            <a:r>
              <a:rPr lang="cs-CZ" sz="2400" dirty="0" smtClean="0"/>
              <a:t>  </a:t>
            </a:r>
            <a:r>
              <a:rPr lang="cs-CZ" sz="2400" dirty="0" err="1" smtClean="0"/>
              <a:t>ein</a:t>
            </a:r>
            <a:r>
              <a:rPr lang="cs-CZ" sz="2400" dirty="0" smtClean="0"/>
              <a:t> </a:t>
            </a:r>
            <a:r>
              <a:rPr lang="cs-CZ" sz="2400" dirty="0" err="1" smtClean="0"/>
              <a:t>Raubtier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7177" name="TextovéPole 9"/>
          <p:cNvSpPr txBox="1">
            <a:spLocks noChangeArrowheads="1"/>
          </p:cNvSpPr>
          <p:nvPr/>
        </p:nvSpPr>
        <p:spPr bwMode="auto">
          <a:xfrm>
            <a:off x="608013" y="3141663"/>
            <a:ext cx="5440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/>
              <a:t>Tygři žijí v Asii.</a:t>
            </a:r>
          </a:p>
        </p:txBody>
      </p:sp>
      <p:sp>
        <p:nvSpPr>
          <p:cNvPr id="7178" name="TextovéPole 10"/>
          <p:cNvSpPr txBox="1">
            <a:spLocks noChangeArrowheads="1"/>
          </p:cNvSpPr>
          <p:nvPr/>
        </p:nvSpPr>
        <p:spPr bwMode="auto">
          <a:xfrm>
            <a:off x="3897313" y="3140075"/>
            <a:ext cx="35073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dirty="0" smtClean="0"/>
              <a:t>Die </a:t>
            </a:r>
            <a:r>
              <a:rPr lang="cs-CZ" sz="2400" dirty="0" err="1" smtClean="0"/>
              <a:t>Tiger</a:t>
            </a:r>
            <a:r>
              <a:rPr lang="cs-CZ" sz="2400" dirty="0" smtClean="0"/>
              <a:t> </a:t>
            </a:r>
            <a:r>
              <a:rPr lang="cs-CZ" sz="2400" dirty="0" err="1" smtClean="0"/>
              <a:t>leben</a:t>
            </a:r>
            <a:r>
              <a:rPr lang="cs-CZ" sz="2400" dirty="0" smtClean="0"/>
              <a:t> in </a:t>
            </a:r>
            <a:r>
              <a:rPr lang="cs-CZ" sz="2400" dirty="0" err="1" smtClean="0"/>
              <a:t>Asien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73300" y="3933825"/>
            <a:ext cx="429155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Die </a:t>
            </a:r>
            <a:r>
              <a:rPr lang="cs-CZ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Hausaufgabe</a:t>
            </a:r>
            <a:endParaRPr lang="cs-CZ" sz="4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" y="498483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2800" dirty="0" err="1"/>
              <a:t>Denke</a:t>
            </a:r>
            <a:r>
              <a:rPr lang="cs-CZ" sz="2800" dirty="0"/>
              <a:t> </a:t>
            </a:r>
            <a:r>
              <a:rPr lang="cs-CZ" sz="2800" dirty="0" err="1"/>
              <a:t>fünf</a:t>
            </a:r>
            <a:r>
              <a:rPr lang="cs-CZ" sz="2800" dirty="0"/>
              <a:t> </a:t>
            </a:r>
            <a:r>
              <a:rPr lang="cs-CZ" sz="2800" dirty="0" err="1"/>
              <a:t>Sätze</a:t>
            </a:r>
            <a:r>
              <a:rPr lang="cs-CZ" sz="2800" dirty="0"/>
              <a:t> </a:t>
            </a:r>
            <a:r>
              <a:rPr lang="cs-CZ" sz="2800" dirty="0" err="1"/>
              <a:t>über</a:t>
            </a:r>
            <a:r>
              <a:rPr lang="cs-CZ" sz="2800" dirty="0"/>
              <a:t> </a:t>
            </a:r>
            <a:r>
              <a:rPr lang="cs-CZ" sz="2800" dirty="0" err="1" smtClean="0"/>
              <a:t>andere</a:t>
            </a:r>
            <a:r>
              <a:rPr lang="cs-CZ" sz="2800" dirty="0" smtClean="0"/>
              <a:t> </a:t>
            </a:r>
            <a:r>
              <a:rPr lang="cs-CZ" sz="2800" dirty="0" err="1" smtClean="0"/>
              <a:t>Tiere</a:t>
            </a:r>
            <a:r>
              <a:rPr lang="cs-CZ" sz="2800" dirty="0" smtClean="0"/>
              <a:t> </a:t>
            </a:r>
            <a:r>
              <a:rPr lang="cs-CZ" sz="2800" dirty="0" err="1"/>
              <a:t>aus</a:t>
            </a:r>
            <a:r>
              <a:rPr lang="cs-CZ" sz="2800" dirty="0"/>
              <a:t>.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31640" y="5508058"/>
            <a:ext cx="5612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Vymysli </a:t>
            </a:r>
            <a:r>
              <a:rPr lang="cs-CZ" sz="2800" dirty="0"/>
              <a:t>5 vět o jiných zvířatech.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3" grpId="0"/>
      <p:bldP spid="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1" y="228600"/>
            <a:ext cx="8210551" cy="60811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cs-CZ" sz="3200" dirty="0" smtClean="0"/>
              <a:t>Metodický list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-5010" y="1052736"/>
            <a:ext cx="9144000" cy="51845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sz="1800" b="1" dirty="0" smtClean="0"/>
              <a:t>Název materiálu:	</a:t>
            </a:r>
            <a:r>
              <a:rPr lang="cs-CZ" sz="1800" dirty="0" smtClean="0"/>
              <a:t>VY_32_INOVACE_CIJ14_Zvířata</a:t>
            </a:r>
            <a:endParaRPr lang="cs-CZ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b="1" dirty="0" smtClean="0"/>
              <a:t>Autor materiálu:	Mgr. Pavel Hájek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dirty="0" smtClean="0"/>
              <a:t>Zařazení materiálu: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Šablona: Inovace a zkvalitnění výuky prostřednictvím ICT (III/2)		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Sada: 32_INOVACE_CIJ   Číslo DUM:32_INOVACE_CIJ01 Předmět: Německý jazyk</a:t>
            </a:r>
            <a:endParaRPr lang="cs-CZ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b="1" dirty="0" smtClean="0"/>
              <a:t>Ověření materiálu ve výuce: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Datum ověření: 29.4.2013	Třída:  7.	Ověřující učitel: Mgr. Pavel Hájek</a:t>
            </a:r>
            <a:endParaRPr lang="cs-CZ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b="1" dirty="0" smtClean="0"/>
              <a:t>Anotace materiálu: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Materiál určený k výuce německého jazyka. Hodina je zaměřená na zdokonalení slovní zásoby některých zvířat naší planety. </a:t>
            </a:r>
            <a:endParaRPr lang="cs-CZ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b="1" dirty="0" smtClean="0"/>
              <a:t>Podrobný metodický popis možností použití materiálu: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DUM je zpracován pro výuku německého jazyka 7. ročníku ZŠ Bohutín na cca. jednu standardní vyučovací hodinu.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Po doplnění německých názvů zvířat do sešitu následuje kolektivní procvičování zábavnou obrázkovou metodou. Žáci postupně doplňují české a německé názvy zvířat, učitel kliknutím potvrzuje správnost jejich odpovědí. Po samostatném překladu jednotlivých vět následuje společná kontrola a oprava případných chyb s vysvětlením. Domácí úkol vypracují žáci do příští vyučující hodiny</a:t>
            </a:r>
            <a:r>
              <a:rPr lang="cs-CZ" sz="1800" dirty="0"/>
              <a:t>. Učitel postupuje dle pokynů v prezentaci. Může si také některý z úkolů vytisknout jako pracovní list. 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Zdroj obrázků: Galerie MS Klipart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92894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Words>241</Words>
  <Application>Microsoft Office PowerPoint</Application>
  <PresentationFormat>Předvádění na obrazovce (4:3)</PresentationFormat>
  <Paragraphs>111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Hrany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ucitel</dc:creator>
  <cp:lastModifiedBy>ucitel</cp:lastModifiedBy>
  <cp:revision>86</cp:revision>
  <dcterms:created xsi:type="dcterms:W3CDTF">1601-01-01T00:00:00Z</dcterms:created>
  <dcterms:modified xsi:type="dcterms:W3CDTF">2013-05-27T18:18:56Z</dcterms:modified>
</cp:coreProperties>
</file>