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64" r:id="rId2"/>
    <p:sldId id="256" r:id="rId3"/>
    <p:sldId id="257" r:id="rId4"/>
    <p:sldId id="258" r:id="rId5"/>
    <p:sldId id="260" r:id="rId6"/>
    <p:sldId id="261" r:id="rId7"/>
    <p:sldId id="259" r:id="rId8"/>
    <p:sldId id="262" r:id="rId9"/>
    <p:sldId id="263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68" autoAdjust="0"/>
    <p:restoredTop sz="93073" autoAdjust="0"/>
  </p:normalViewPr>
  <p:slideViewPr>
    <p:cSldViewPr>
      <p:cViewPr varScale="1">
        <p:scale>
          <a:sx n="80" d="100"/>
          <a:sy n="80" d="100"/>
        </p:scale>
        <p:origin x="-1092" y="-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B79AC6-5D54-4503-B6C9-C895B2BB8056}" type="datetimeFigureOut">
              <a:rPr lang="cs-CZ" smtClean="0"/>
              <a:t>27.5.2013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07B68D-9B3D-4B28-977E-684D341119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00647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07B68D-9B3D-4B28-977E-684D34111928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04370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07B68D-9B3D-4B28-977E-684D34111928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72179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07B68D-9B3D-4B28-977E-684D34111928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01246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03332-E240-4C54-B0AC-6CD00B3B0D7E}" type="datetimeFigureOut">
              <a:rPr lang="cs-CZ" smtClean="0"/>
              <a:t>27.5.2013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609EA-3B70-4EB4-B42E-D2321A561720}" type="slidenum">
              <a:rPr lang="cs-CZ" smtClean="0"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03332-E240-4C54-B0AC-6CD00B3B0D7E}" type="datetimeFigureOut">
              <a:rPr lang="cs-CZ" smtClean="0"/>
              <a:t>27.5.2013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609EA-3B70-4EB4-B42E-D2321A56172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03332-E240-4C54-B0AC-6CD00B3B0D7E}" type="datetimeFigureOut">
              <a:rPr lang="cs-CZ" smtClean="0"/>
              <a:t>27.5.2013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609EA-3B70-4EB4-B42E-D2321A56172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03332-E240-4C54-B0AC-6CD00B3B0D7E}" type="datetimeFigureOut">
              <a:rPr lang="cs-CZ" smtClean="0"/>
              <a:t>27.5.2013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609EA-3B70-4EB4-B42E-D2321A561720}" type="slidenum">
              <a:rPr lang="cs-CZ" smtClean="0"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03332-E240-4C54-B0AC-6CD00B3B0D7E}" type="datetimeFigureOut">
              <a:rPr lang="cs-CZ" smtClean="0"/>
              <a:t>27.5.2013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609EA-3B70-4EB4-B42E-D2321A56172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03332-E240-4C54-B0AC-6CD00B3B0D7E}" type="datetimeFigureOut">
              <a:rPr lang="cs-CZ" smtClean="0"/>
              <a:t>27.5.2013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609EA-3B70-4EB4-B42E-D2321A561720}" type="slidenum">
              <a:rPr lang="cs-CZ" smtClean="0"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03332-E240-4C54-B0AC-6CD00B3B0D7E}" type="datetimeFigureOut">
              <a:rPr lang="cs-CZ" smtClean="0"/>
              <a:t>27.5.2013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609EA-3B70-4EB4-B42E-D2321A561720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03332-E240-4C54-B0AC-6CD00B3B0D7E}" type="datetimeFigureOut">
              <a:rPr lang="cs-CZ" smtClean="0"/>
              <a:t>27.5.2013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609EA-3B70-4EB4-B42E-D2321A56172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03332-E240-4C54-B0AC-6CD00B3B0D7E}" type="datetimeFigureOut">
              <a:rPr lang="cs-CZ" smtClean="0"/>
              <a:t>27.5.2013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609EA-3B70-4EB4-B42E-D2321A56172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03332-E240-4C54-B0AC-6CD00B3B0D7E}" type="datetimeFigureOut">
              <a:rPr lang="cs-CZ" smtClean="0"/>
              <a:t>27.5.2013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609EA-3B70-4EB4-B42E-D2321A56172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03332-E240-4C54-B0AC-6CD00B3B0D7E}" type="datetimeFigureOut">
              <a:rPr lang="cs-CZ" smtClean="0"/>
              <a:t>27.5.2013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609EA-3B70-4EB4-B42E-D2321A561720}" type="slidenum">
              <a:rPr lang="cs-CZ" smtClean="0"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E803332-E240-4C54-B0AC-6CD00B3B0D7E}" type="datetimeFigureOut">
              <a:rPr lang="cs-CZ" smtClean="0"/>
              <a:t>27.5.2013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095609EA-3B70-4EB4-B42E-D2321A56172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png"/><Relationship Id="rId10" Type="http://schemas.openxmlformats.org/officeDocument/2006/relationships/image" Target="../media/image10.wmf"/><Relationship Id="rId4" Type="http://schemas.openxmlformats.org/officeDocument/2006/relationships/image" Target="../media/image4.png"/><Relationship Id="rId9" Type="http://schemas.openxmlformats.org/officeDocument/2006/relationships/image" Target="../media/image9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eg"/><Relationship Id="rId3" Type="http://schemas.openxmlformats.org/officeDocument/2006/relationships/image" Target="../media/image12.png"/><Relationship Id="rId7" Type="http://schemas.openxmlformats.org/officeDocument/2006/relationships/image" Target="../media/image16.wmf"/><Relationship Id="rId12" Type="http://schemas.openxmlformats.org/officeDocument/2006/relationships/image" Target="../media/image2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11" Type="http://schemas.openxmlformats.org/officeDocument/2006/relationships/image" Target="../media/image20.png"/><Relationship Id="rId5" Type="http://schemas.openxmlformats.org/officeDocument/2006/relationships/image" Target="../media/image14.jpeg"/><Relationship Id="rId10" Type="http://schemas.openxmlformats.org/officeDocument/2006/relationships/image" Target="../media/image19.jpeg"/><Relationship Id="rId4" Type="http://schemas.openxmlformats.org/officeDocument/2006/relationships/image" Target="../media/image13.wmf"/><Relationship Id="rId9" Type="http://schemas.openxmlformats.org/officeDocument/2006/relationships/image" Target="../media/image18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17.jpe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jpeg"/><Relationship Id="rId5" Type="http://schemas.openxmlformats.org/officeDocument/2006/relationships/image" Target="../media/image20.png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wmf"/><Relationship Id="rId5" Type="http://schemas.openxmlformats.org/officeDocument/2006/relationships/image" Target="../media/image8.wmf"/><Relationship Id="rId4" Type="http://schemas.openxmlformats.org/officeDocument/2006/relationships/image" Target="../media/image16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wmf"/><Relationship Id="rId5" Type="http://schemas.openxmlformats.org/officeDocument/2006/relationships/image" Target="../media/image18.jpeg"/><Relationship Id="rId4" Type="http://schemas.openxmlformats.org/officeDocument/2006/relationships/image" Target="../media/image9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Rot="1" noChangeArrowheads="1"/>
          </p:cNvSpPr>
          <p:nvPr/>
        </p:nvSpPr>
        <p:spPr bwMode="auto">
          <a:xfrm>
            <a:off x="827088" y="1989138"/>
            <a:ext cx="7413625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cs-CZ" sz="3200" dirty="0" smtClean="0">
                <a:solidFill>
                  <a:srgbClr val="000066"/>
                </a:solidFill>
                <a:latin typeface="Times New Roman" pitchFamily="18" charset="0"/>
              </a:rPr>
              <a:t>DIE OBSTARTEN (DRUHY OVOCE)</a:t>
            </a: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179388" y="187424"/>
            <a:ext cx="8713787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en-US" sz="1400" dirty="0" err="1">
                <a:latin typeface="Tahoma" pitchFamily="34" charset="0"/>
              </a:rPr>
              <a:t>Základní</a:t>
            </a:r>
            <a:r>
              <a:rPr lang="en-US" sz="1400" dirty="0">
                <a:latin typeface="Tahoma" pitchFamily="34" charset="0"/>
              </a:rPr>
              <a:t> </a:t>
            </a:r>
            <a:r>
              <a:rPr lang="en-US" sz="1400" dirty="0" err="1">
                <a:latin typeface="Tahoma" pitchFamily="34" charset="0"/>
              </a:rPr>
              <a:t>škola</a:t>
            </a:r>
            <a:r>
              <a:rPr lang="en-US" sz="1400" dirty="0">
                <a:latin typeface="Tahoma" pitchFamily="34" charset="0"/>
              </a:rPr>
              <a:t> </a:t>
            </a:r>
            <a:r>
              <a:rPr lang="en-US" sz="1400" dirty="0" err="1">
                <a:latin typeface="Tahoma" pitchFamily="34" charset="0"/>
              </a:rPr>
              <a:t>Bohutín</a:t>
            </a:r>
            <a:r>
              <a:rPr lang="en-US" sz="1400" dirty="0">
                <a:latin typeface="Tahoma" pitchFamily="34" charset="0"/>
              </a:rPr>
              <a:t>, </a:t>
            </a:r>
            <a:r>
              <a:rPr lang="en-US" sz="1400" dirty="0" err="1">
                <a:latin typeface="Tahoma" pitchFamily="34" charset="0"/>
              </a:rPr>
              <a:t>okres</a:t>
            </a:r>
            <a:r>
              <a:rPr lang="en-US" sz="1400" dirty="0">
                <a:latin typeface="Tahoma" pitchFamily="34" charset="0"/>
              </a:rPr>
              <a:t> </a:t>
            </a:r>
            <a:r>
              <a:rPr lang="en-US" sz="1400" dirty="0" err="1">
                <a:latin typeface="Tahoma" pitchFamily="34" charset="0"/>
              </a:rPr>
              <a:t>Příbram</a:t>
            </a:r>
            <a:r>
              <a:rPr lang="cs-CZ" sz="1400" dirty="0">
                <a:latin typeface="Tahoma" pitchFamily="34" charset="0"/>
              </a:rPr>
              <a:t>                                       </a:t>
            </a:r>
            <a:r>
              <a:rPr lang="en-US" sz="1400" dirty="0">
                <a:latin typeface="Tahoma" pitchFamily="34" charset="0"/>
              </a:rPr>
              <a:t>VY_3</a:t>
            </a:r>
            <a:r>
              <a:rPr lang="cs-CZ" sz="1400" dirty="0">
                <a:latin typeface="Tahoma" pitchFamily="34" charset="0"/>
              </a:rPr>
              <a:t>2</a:t>
            </a:r>
            <a:r>
              <a:rPr lang="en-US" sz="1400" dirty="0" smtClean="0">
                <a:latin typeface="Tahoma" pitchFamily="34" charset="0"/>
              </a:rPr>
              <a:t>_INOVACE</a:t>
            </a:r>
            <a:r>
              <a:rPr lang="cs-CZ" sz="1400" dirty="0" smtClean="0">
                <a:latin typeface="Tahoma" pitchFamily="34" charset="0"/>
              </a:rPr>
              <a:t>_CIJ17_Druhy ovoce</a:t>
            </a:r>
            <a:endParaRPr lang="cs-CZ" sz="2400" dirty="0">
              <a:latin typeface="Times New Roman" pitchFamily="18" charset="0"/>
            </a:endParaRP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684213" y="4005263"/>
            <a:ext cx="20875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cs-CZ" b="1">
                <a:solidFill>
                  <a:srgbClr val="000000"/>
                </a:solidFill>
              </a:rPr>
              <a:t>Autor materiálu:</a:t>
            </a:r>
            <a:endParaRPr lang="cs-CZ" sz="2400">
              <a:latin typeface="Times New Roman" pitchFamily="18" charset="0"/>
            </a:endParaRPr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2627313" y="4005263"/>
            <a:ext cx="2089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cs-CZ">
                <a:solidFill>
                  <a:srgbClr val="000000"/>
                </a:solidFill>
              </a:rPr>
              <a:t>Mgr. Pavel Hájek</a:t>
            </a:r>
            <a:endParaRPr lang="cs-CZ" sz="2400">
              <a:latin typeface="Times New Roman" pitchFamily="18" charset="0"/>
            </a:endParaRPr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395288" y="4365625"/>
            <a:ext cx="77041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cs-CZ" sz="1000" b="1">
                <a:solidFill>
                  <a:srgbClr val="FF0000"/>
                </a:solidFill>
              </a:rPr>
              <a:t>Materiál je určen k bezplatnému používání pro potřeby výuky a vzdělávání na všech typech škol a školských zařízení.</a:t>
            </a:r>
          </a:p>
          <a:p>
            <a:pPr algn="ctr"/>
            <a:r>
              <a:rPr lang="cs-CZ" sz="1000" b="1">
                <a:solidFill>
                  <a:srgbClr val="FF0000"/>
                </a:solidFill>
              </a:rPr>
              <a:t>Jakékoliv další používání podléhá autorskému zákonu.</a:t>
            </a:r>
            <a:endParaRPr lang="cs-CZ" sz="2400">
              <a:latin typeface="Times New Roman" pitchFamily="18" charset="0"/>
            </a:endParaRPr>
          </a:p>
        </p:txBody>
      </p:sp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755650" y="4868863"/>
            <a:ext cx="63373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cs-CZ" sz="1000" b="1">
                <a:solidFill>
                  <a:srgbClr val="000000"/>
                </a:solidFill>
              </a:rPr>
              <a:t>Tento</a:t>
            </a:r>
            <a:r>
              <a:rPr lang="cs-CZ" b="1">
                <a:solidFill>
                  <a:srgbClr val="000000"/>
                </a:solidFill>
              </a:rPr>
              <a:t> </a:t>
            </a:r>
            <a:r>
              <a:rPr lang="cs-CZ" sz="1000" b="1">
                <a:solidFill>
                  <a:srgbClr val="000000"/>
                </a:solidFill>
              </a:rPr>
              <a:t>výukový materiál vznikl v rámci Operačního programu Vzdělání pro konkurenceschopnost</a:t>
            </a:r>
            <a:r>
              <a:rPr lang="cs-CZ" b="1">
                <a:solidFill>
                  <a:srgbClr val="000000"/>
                </a:solidFill>
              </a:rPr>
              <a:t>.</a:t>
            </a:r>
            <a:endParaRPr lang="cs-CZ" sz="2400">
              <a:latin typeface="Times New Roman" pitchFamily="18" charset="0"/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213" y="5516563"/>
            <a:ext cx="5257800" cy="1074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04990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1763688" y="3518414"/>
            <a:ext cx="17331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err="1"/>
              <a:t>d</a:t>
            </a:r>
            <a:r>
              <a:rPr lang="cs-CZ" sz="2400" dirty="0" err="1" smtClean="0"/>
              <a:t>ie</a:t>
            </a:r>
            <a:r>
              <a:rPr lang="cs-CZ" sz="2400" dirty="0" smtClean="0"/>
              <a:t> </a:t>
            </a:r>
            <a:r>
              <a:rPr lang="cs-CZ" sz="2400" dirty="0" err="1" smtClean="0"/>
              <a:t>Pfirsich</a:t>
            </a:r>
            <a:endParaRPr lang="cs-CZ" sz="2400" dirty="0"/>
          </a:p>
        </p:txBody>
      </p:sp>
      <p:pic>
        <p:nvPicPr>
          <p:cNvPr id="1028" name="Picture 4" descr="C:\Users\ucitel\AppData\Local\Microsoft\Windows\Temporary Internet Files\Content.IE5\YJPDV93E\MC900441708[2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197" y="1218552"/>
            <a:ext cx="877046" cy="8770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ovéPole 4"/>
          <p:cNvSpPr txBox="1"/>
          <p:nvPr/>
        </p:nvSpPr>
        <p:spPr>
          <a:xfrm>
            <a:off x="1763688" y="1426242"/>
            <a:ext cx="14468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/>
              <a:t>d</a:t>
            </a:r>
            <a:r>
              <a:rPr lang="cs-CZ" sz="2400" dirty="0" smtClean="0"/>
              <a:t>er </a:t>
            </a:r>
            <a:r>
              <a:rPr lang="cs-CZ" sz="2400" dirty="0" err="1" smtClean="0"/>
              <a:t>Apfel</a:t>
            </a:r>
            <a:endParaRPr lang="cs-CZ" sz="2400" dirty="0"/>
          </a:p>
        </p:txBody>
      </p:sp>
      <p:pic>
        <p:nvPicPr>
          <p:cNvPr id="1029" name="Picture 5" descr="C:\Users\ucitel\AppData\Local\Microsoft\Windows\Temporary Internet Files\Content.IE5\8QD9626Q\MC900246111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117" y="2239029"/>
            <a:ext cx="534567" cy="7851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ovéPole 5"/>
          <p:cNvSpPr txBox="1"/>
          <p:nvPr/>
        </p:nvSpPr>
        <p:spPr>
          <a:xfrm>
            <a:off x="1763688" y="2400747"/>
            <a:ext cx="14253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err="1"/>
              <a:t>d</a:t>
            </a:r>
            <a:r>
              <a:rPr lang="cs-CZ" sz="2400" dirty="0" err="1" smtClean="0"/>
              <a:t>ie</a:t>
            </a:r>
            <a:r>
              <a:rPr lang="cs-CZ" sz="2400" dirty="0" smtClean="0"/>
              <a:t> </a:t>
            </a:r>
            <a:r>
              <a:rPr lang="cs-CZ" sz="2400" dirty="0" err="1" smtClean="0"/>
              <a:t>Birne</a:t>
            </a:r>
            <a:endParaRPr lang="cs-CZ" sz="24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1698445" y="4616459"/>
            <a:ext cx="18636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err="1"/>
              <a:t>d</a:t>
            </a:r>
            <a:r>
              <a:rPr lang="cs-CZ" sz="2400" dirty="0" err="1" smtClean="0"/>
              <a:t>ie</a:t>
            </a:r>
            <a:r>
              <a:rPr lang="cs-CZ" sz="2400" dirty="0" smtClean="0"/>
              <a:t> </a:t>
            </a:r>
            <a:r>
              <a:rPr lang="cs-CZ" sz="2400" dirty="0" err="1" smtClean="0"/>
              <a:t>Aprikose</a:t>
            </a:r>
            <a:endParaRPr lang="cs-CZ" sz="2400" dirty="0"/>
          </a:p>
        </p:txBody>
      </p:sp>
      <p:pic>
        <p:nvPicPr>
          <p:cNvPr id="1031" name="Picture 7" descr="C:\Users\ucitel\AppData\Local\Microsoft\Windows\Temporary Internet Files\Content.IE5\8QD9626Q\MC900436910[1]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278" y="5589240"/>
            <a:ext cx="1086884" cy="10868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ovéPole 7"/>
          <p:cNvSpPr txBox="1"/>
          <p:nvPr/>
        </p:nvSpPr>
        <p:spPr>
          <a:xfrm>
            <a:off x="1661096" y="5901849"/>
            <a:ext cx="18357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err="1"/>
              <a:t>d</a:t>
            </a:r>
            <a:r>
              <a:rPr lang="cs-CZ" sz="2400" dirty="0" err="1" smtClean="0"/>
              <a:t>ie</a:t>
            </a:r>
            <a:r>
              <a:rPr lang="cs-CZ" sz="2400" dirty="0" smtClean="0"/>
              <a:t> </a:t>
            </a:r>
            <a:r>
              <a:rPr lang="cs-CZ" sz="2400" dirty="0" err="1" smtClean="0"/>
              <a:t>Pflaume</a:t>
            </a:r>
            <a:endParaRPr lang="cs-CZ" sz="2400" dirty="0"/>
          </a:p>
        </p:txBody>
      </p:sp>
      <p:pic>
        <p:nvPicPr>
          <p:cNvPr id="1032" name="Picture 8" descr="C:\Users\ucitel\AppData\Local\Microsoft\Windows\Temporary Internet Files\Content.IE5\U6939CPK\MC900441719[1]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0686" y="1120148"/>
            <a:ext cx="975450" cy="975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ovéPole 8"/>
          <p:cNvSpPr txBox="1"/>
          <p:nvPr/>
        </p:nvSpPr>
        <p:spPr>
          <a:xfrm>
            <a:off x="6248220" y="1377040"/>
            <a:ext cx="16962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err="1"/>
              <a:t>d</a:t>
            </a:r>
            <a:r>
              <a:rPr lang="cs-CZ" sz="2400" dirty="0" err="1" smtClean="0"/>
              <a:t>ie</a:t>
            </a:r>
            <a:r>
              <a:rPr lang="cs-CZ" sz="2400" dirty="0" smtClean="0"/>
              <a:t> </a:t>
            </a:r>
            <a:r>
              <a:rPr lang="cs-CZ" sz="2400" smtClean="0"/>
              <a:t>Kirsche</a:t>
            </a:r>
            <a:endParaRPr lang="cs-CZ" sz="2400" dirty="0"/>
          </a:p>
        </p:txBody>
      </p:sp>
      <p:sp>
        <p:nvSpPr>
          <p:cNvPr id="2" name="TextovéPole 1"/>
          <p:cNvSpPr txBox="1"/>
          <p:nvPr/>
        </p:nvSpPr>
        <p:spPr>
          <a:xfrm>
            <a:off x="6228184" y="2329031"/>
            <a:ext cx="20473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err="1"/>
              <a:t>d</a:t>
            </a:r>
            <a:r>
              <a:rPr lang="cs-CZ" sz="2400" dirty="0" err="1" smtClean="0"/>
              <a:t>ie</a:t>
            </a:r>
            <a:r>
              <a:rPr lang="cs-CZ" sz="2400" dirty="0" smtClean="0"/>
              <a:t> </a:t>
            </a:r>
            <a:r>
              <a:rPr lang="cs-CZ" sz="2400" dirty="0" err="1" smtClean="0"/>
              <a:t>Himbeere</a:t>
            </a:r>
            <a:endParaRPr lang="cs-CZ" sz="2400" dirty="0"/>
          </a:p>
        </p:txBody>
      </p:sp>
      <p:pic>
        <p:nvPicPr>
          <p:cNvPr id="3" name="Picture 3" descr="C:\Users\ucitel\AppData\Local\Microsoft\Windows\Temporary Internet Files\Content.IE5\U6939CPK\MP900382804[1]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7348" y="3149193"/>
            <a:ext cx="1475857" cy="10541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ovéPole 9"/>
          <p:cNvSpPr txBox="1"/>
          <p:nvPr/>
        </p:nvSpPr>
        <p:spPr>
          <a:xfrm>
            <a:off x="6228183" y="3320423"/>
            <a:ext cx="19591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err="1"/>
              <a:t>d</a:t>
            </a:r>
            <a:r>
              <a:rPr lang="cs-CZ" sz="2400" dirty="0" err="1" smtClean="0"/>
              <a:t>ie</a:t>
            </a:r>
            <a:r>
              <a:rPr lang="cs-CZ" sz="2400" dirty="0" smtClean="0"/>
              <a:t> </a:t>
            </a:r>
            <a:r>
              <a:rPr lang="cs-CZ" sz="2400" dirty="0" err="1" smtClean="0"/>
              <a:t>Erdbeere</a:t>
            </a:r>
            <a:endParaRPr lang="cs-CZ" sz="2400" dirty="0"/>
          </a:p>
        </p:txBody>
      </p:sp>
      <p:pic>
        <p:nvPicPr>
          <p:cNvPr id="11" name="Picture 4" descr="C:\Users\ucitel\AppData\Local\Microsoft\Windows\Temporary Internet Files\Content.IE5\YJPDV93E\MC900423872[1].wmf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7348" y="4355884"/>
            <a:ext cx="886278" cy="1114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ovéPole 11"/>
          <p:cNvSpPr txBox="1"/>
          <p:nvPr/>
        </p:nvSpPr>
        <p:spPr>
          <a:xfrm>
            <a:off x="5748885" y="4616458"/>
            <a:ext cx="26949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err="1"/>
              <a:t>d</a:t>
            </a:r>
            <a:r>
              <a:rPr lang="cs-CZ" sz="2400" dirty="0" err="1" smtClean="0"/>
              <a:t>ie</a:t>
            </a:r>
            <a:r>
              <a:rPr lang="cs-CZ" sz="2400" dirty="0" smtClean="0"/>
              <a:t> </a:t>
            </a:r>
            <a:r>
              <a:rPr lang="cs-CZ" sz="2400" dirty="0" err="1" smtClean="0"/>
              <a:t>Johannisbeere</a:t>
            </a:r>
            <a:endParaRPr lang="cs-CZ" sz="2400" dirty="0"/>
          </a:p>
        </p:txBody>
      </p:sp>
      <p:pic>
        <p:nvPicPr>
          <p:cNvPr id="14" name="Picture 6" descr="C:\Users\ucitel\AppData\Local\Microsoft\Windows\Temporary Internet Files\Content.IE5\P23S2NRK\MC900358593[1].wmf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7348" y="5529913"/>
            <a:ext cx="876600" cy="9787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ovéPole 14"/>
          <p:cNvSpPr txBox="1"/>
          <p:nvPr/>
        </p:nvSpPr>
        <p:spPr>
          <a:xfrm>
            <a:off x="5752369" y="5901661"/>
            <a:ext cx="25138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err="1"/>
              <a:t>d</a:t>
            </a:r>
            <a:r>
              <a:rPr lang="cs-CZ" sz="2400" dirty="0" err="1" smtClean="0"/>
              <a:t>ie</a:t>
            </a:r>
            <a:r>
              <a:rPr lang="cs-CZ" sz="2400" dirty="0" smtClean="0"/>
              <a:t> </a:t>
            </a:r>
            <a:r>
              <a:rPr lang="cs-CZ" sz="2400" dirty="0" err="1" smtClean="0"/>
              <a:t>Stachelbeere</a:t>
            </a:r>
            <a:endParaRPr lang="cs-CZ" sz="2400" dirty="0"/>
          </a:p>
        </p:txBody>
      </p:sp>
      <p:pic>
        <p:nvPicPr>
          <p:cNvPr id="16" name="Picture 7" descr="C:\Users\ucitel\AppData\Local\Microsoft\Windows\Temporary Internet Files\Content.IE5\U6939CPK\MC900423880[1].wmf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8486" y="2095598"/>
            <a:ext cx="1137650" cy="9285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ovéPole 12"/>
          <p:cNvSpPr txBox="1"/>
          <p:nvPr/>
        </p:nvSpPr>
        <p:spPr>
          <a:xfrm>
            <a:off x="0" y="260648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600" b="1" dirty="0" smtClean="0">
                <a:solidFill>
                  <a:schemeClr val="accent6"/>
                </a:solidFill>
              </a:rPr>
              <a:t>DIE OBSTARTEN - SCHREIBE INS </a:t>
            </a:r>
            <a:r>
              <a:rPr lang="cs-CZ" sz="3600" b="1" dirty="0" smtClean="0">
                <a:solidFill>
                  <a:schemeClr val="accent6"/>
                </a:solidFill>
              </a:rPr>
              <a:t>HEFT EIN</a:t>
            </a:r>
            <a:endParaRPr lang="cs-CZ" sz="3600" b="1" dirty="0">
              <a:solidFill>
                <a:schemeClr val="accent6"/>
              </a:solidFill>
            </a:endParaRPr>
          </a:p>
        </p:txBody>
      </p:sp>
      <p:pic>
        <p:nvPicPr>
          <p:cNvPr id="1026" name="Picture 2" descr="C:\Users\ucitel\AppData\Local\Microsoft\Windows\Temporary Internet Files\Content.IE5\U6939CPK\MC900246167[1].wmf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602" y="4434594"/>
            <a:ext cx="904537" cy="10953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4" descr="C:\Users\ucitel\AppData\Local\Microsoft\Windows\Temporary Internet Files\Content.IE5\YJPDV93E\MP900402107[1].jp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867" y="3149193"/>
            <a:ext cx="800462" cy="1200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ovéPole 16"/>
          <p:cNvSpPr txBox="1"/>
          <p:nvPr/>
        </p:nvSpPr>
        <p:spPr>
          <a:xfrm>
            <a:off x="2476383" y="775201"/>
            <a:ext cx="35628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DRUHY OVOCE – </a:t>
            </a:r>
            <a:r>
              <a:rPr lang="cs-CZ" dirty="0">
                <a:solidFill>
                  <a:srgbClr val="FF0000"/>
                </a:solidFill>
              </a:rPr>
              <a:t>Z</a:t>
            </a:r>
            <a:r>
              <a:rPr lang="cs-CZ" dirty="0" smtClean="0">
                <a:solidFill>
                  <a:srgbClr val="FF0000"/>
                </a:solidFill>
              </a:rPr>
              <a:t>APIŠ DO SEŠITU</a:t>
            </a: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64500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ucitel\AppData\Local\Microsoft\Windows\Temporary Internet Files\Content.IE5\U6939CPK\MC900441720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997" y="311460"/>
            <a:ext cx="1080120" cy="108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ovéPole 1"/>
          <p:cNvSpPr txBox="1"/>
          <p:nvPr/>
        </p:nvSpPr>
        <p:spPr>
          <a:xfrm>
            <a:off x="1835696" y="620687"/>
            <a:ext cx="19646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err="1"/>
              <a:t>d</a:t>
            </a:r>
            <a:r>
              <a:rPr lang="cs-CZ" sz="2400" dirty="0" err="1" smtClean="0"/>
              <a:t>ie</a:t>
            </a:r>
            <a:r>
              <a:rPr lang="cs-CZ" sz="2400" dirty="0" smtClean="0"/>
              <a:t> </a:t>
            </a:r>
            <a:r>
              <a:rPr lang="cs-CZ" sz="2400" dirty="0" err="1" smtClean="0"/>
              <a:t>Apfelsine</a:t>
            </a:r>
            <a:endParaRPr lang="cs-CZ" sz="2400" dirty="0"/>
          </a:p>
        </p:txBody>
      </p:sp>
      <p:pic>
        <p:nvPicPr>
          <p:cNvPr id="2051" name="Picture 3" descr="C:\Users\ucitel\AppData\Local\Microsoft\Windows\Temporary Internet Files\Content.IE5\YJPDV93E\MC900246115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236" y="1511091"/>
            <a:ext cx="1111658" cy="8114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ovéPole 2"/>
          <p:cNvSpPr txBox="1"/>
          <p:nvPr/>
        </p:nvSpPr>
        <p:spPr>
          <a:xfrm>
            <a:off x="1835696" y="1685999"/>
            <a:ext cx="21323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err="1"/>
              <a:t>d</a:t>
            </a:r>
            <a:r>
              <a:rPr lang="cs-CZ" sz="2400" dirty="0" err="1" smtClean="0"/>
              <a:t>ie</a:t>
            </a:r>
            <a:r>
              <a:rPr lang="cs-CZ" sz="2400" dirty="0" smtClean="0"/>
              <a:t> </a:t>
            </a:r>
            <a:r>
              <a:rPr lang="cs-CZ" sz="2400" dirty="0" err="1" smtClean="0"/>
              <a:t>Mandarine</a:t>
            </a:r>
            <a:endParaRPr lang="cs-CZ" sz="2400" dirty="0"/>
          </a:p>
        </p:txBody>
      </p:sp>
      <p:pic>
        <p:nvPicPr>
          <p:cNvPr id="2052" name="Picture 4" descr="C:\Users\ucitel\AppData\Local\Microsoft\Windows\Temporary Internet Files\Content.IE5\P23S2NRK\MP900403416[1]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783" y="2770149"/>
            <a:ext cx="1115436" cy="743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ovéPole 3"/>
          <p:cNvSpPr txBox="1"/>
          <p:nvPr/>
        </p:nvSpPr>
        <p:spPr>
          <a:xfrm>
            <a:off x="1835696" y="2910983"/>
            <a:ext cx="17075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err="1"/>
              <a:t>d</a:t>
            </a:r>
            <a:r>
              <a:rPr lang="cs-CZ" sz="2400" dirty="0" err="1" smtClean="0"/>
              <a:t>ie</a:t>
            </a:r>
            <a:r>
              <a:rPr lang="cs-CZ" sz="2400" dirty="0" smtClean="0"/>
              <a:t> </a:t>
            </a:r>
            <a:r>
              <a:rPr lang="cs-CZ" sz="2400" dirty="0" err="1" smtClean="0"/>
              <a:t>Zitrone</a:t>
            </a:r>
            <a:endParaRPr lang="cs-CZ" sz="2400" dirty="0"/>
          </a:p>
        </p:txBody>
      </p:sp>
      <p:pic>
        <p:nvPicPr>
          <p:cNvPr id="2054" name="Picture 6" descr="C:\Users\ucitel\AppData\Local\Microsoft\Windows\Temporary Internet Files\Content.IE5\YJPDV93E\MC900436914[1]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785" y="3846239"/>
            <a:ext cx="1240544" cy="1240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ovéPole 5"/>
          <p:cNvSpPr txBox="1"/>
          <p:nvPr/>
        </p:nvSpPr>
        <p:spPr>
          <a:xfrm>
            <a:off x="1835695" y="4235678"/>
            <a:ext cx="21483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err="1"/>
              <a:t>d</a:t>
            </a:r>
            <a:r>
              <a:rPr lang="cs-CZ" sz="2400" dirty="0" err="1" smtClean="0"/>
              <a:t>ie</a:t>
            </a:r>
            <a:r>
              <a:rPr lang="cs-CZ" sz="2400" dirty="0" smtClean="0"/>
              <a:t> Grapefruit</a:t>
            </a:r>
            <a:endParaRPr lang="cs-CZ" sz="2400" dirty="0"/>
          </a:p>
        </p:txBody>
      </p:sp>
      <p:pic>
        <p:nvPicPr>
          <p:cNvPr id="2055" name="Picture 7" descr="C:\Users\ucitel\AppData\Local\Microsoft\Windows\Temporary Internet Files\Content.IE5\U6939CPK\MC900246181[1].wmf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109" y="5301208"/>
            <a:ext cx="1140785" cy="117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ovéPole 6"/>
          <p:cNvSpPr txBox="1"/>
          <p:nvPr/>
        </p:nvSpPr>
        <p:spPr>
          <a:xfrm>
            <a:off x="1835695" y="5659375"/>
            <a:ext cx="16850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err="1"/>
              <a:t>d</a:t>
            </a:r>
            <a:r>
              <a:rPr lang="cs-CZ" sz="2400" dirty="0" err="1" smtClean="0"/>
              <a:t>ie</a:t>
            </a:r>
            <a:r>
              <a:rPr lang="cs-CZ" sz="2400" dirty="0" smtClean="0"/>
              <a:t> </a:t>
            </a:r>
            <a:r>
              <a:rPr lang="cs-CZ" sz="2400" dirty="0" err="1" smtClean="0"/>
              <a:t>Melone</a:t>
            </a:r>
            <a:endParaRPr lang="cs-CZ" sz="2400" dirty="0"/>
          </a:p>
        </p:txBody>
      </p:sp>
      <p:pic>
        <p:nvPicPr>
          <p:cNvPr id="2056" name="Picture 8" descr="C:\Users\ucitel\AppData\Local\Microsoft\Windows\Temporary Internet Files\Content.IE5\YJPDV93E\MP900313732[1]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442558"/>
            <a:ext cx="1248739" cy="817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ovéPole 8"/>
          <p:cNvSpPr txBox="1"/>
          <p:nvPr/>
        </p:nvSpPr>
        <p:spPr>
          <a:xfrm>
            <a:off x="6300192" y="620686"/>
            <a:ext cx="22172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err="1"/>
              <a:t>d</a:t>
            </a:r>
            <a:r>
              <a:rPr lang="cs-CZ" sz="2400" dirty="0" err="1" smtClean="0"/>
              <a:t>ie</a:t>
            </a:r>
            <a:r>
              <a:rPr lang="cs-CZ" sz="2400" dirty="0" smtClean="0"/>
              <a:t> </a:t>
            </a:r>
            <a:r>
              <a:rPr lang="cs-CZ" sz="2400" dirty="0" err="1" smtClean="0"/>
              <a:t>Brombeere</a:t>
            </a:r>
            <a:endParaRPr lang="cs-CZ" sz="2400" dirty="0"/>
          </a:p>
        </p:txBody>
      </p:sp>
      <p:pic>
        <p:nvPicPr>
          <p:cNvPr id="2057" name="Picture 9" descr="C:\Users\ucitel\AppData\Local\Microsoft\Windows\Temporary Internet Files\Content.IE5\P23S2NRK\MP900382805[1]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1511091"/>
            <a:ext cx="1248739" cy="962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ovéPole 9"/>
          <p:cNvSpPr txBox="1"/>
          <p:nvPr/>
        </p:nvSpPr>
        <p:spPr>
          <a:xfrm>
            <a:off x="6300192" y="1685998"/>
            <a:ext cx="20986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err="1"/>
              <a:t>d</a:t>
            </a:r>
            <a:r>
              <a:rPr lang="cs-CZ" sz="2400" dirty="0" err="1" smtClean="0"/>
              <a:t>ie</a:t>
            </a:r>
            <a:r>
              <a:rPr lang="cs-CZ" sz="2400" dirty="0" smtClean="0"/>
              <a:t> </a:t>
            </a:r>
            <a:r>
              <a:rPr lang="cs-CZ" sz="2400" dirty="0" err="1" smtClean="0"/>
              <a:t>Blaubeere</a:t>
            </a:r>
            <a:endParaRPr lang="cs-CZ" sz="2400" dirty="0"/>
          </a:p>
        </p:txBody>
      </p:sp>
      <p:pic>
        <p:nvPicPr>
          <p:cNvPr id="2058" name="Picture 10" descr="C:\Users\ucitel\AppData\Local\Microsoft\Windows\Temporary Internet Files\Content.IE5\YJPDV93E\MP900405250[1].jp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4558" y="2513157"/>
            <a:ext cx="1656184" cy="1257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ovéPole 10"/>
          <p:cNvSpPr txBox="1"/>
          <p:nvPr/>
        </p:nvSpPr>
        <p:spPr>
          <a:xfrm>
            <a:off x="6300192" y="2910982"/>
            <a:ext cx="16552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err="1"/>
              <a:t>d</a:t>
            </a:r>
            <a:r>
              <a:rPr lang="cs-CZ" sz="2400" dirty="0" err="1" smtClean="0"/>
              <a:t>ie</a:t>
            </a:r>
            <a:r>
              <a:rPr lang="cs-CZ" sz="2400" dirty="0" smtClean="0"/>
              <a:t> Ananas</a:t>
            </a:r>
            <a:endParaRPr lang="cs-CZ" sz="2400" dirty="0"/>
          </a:p>
        </p:txBody>
      </p:sp>
      <p:pic>
        <p:nvPicPr>
          <p:cNvPr id="2059" name="Picture 11" descr="C:\Users\ucitel\AppData\Local\Microsoft\Windows\Temporary Internet Files\Content.IE5\YJPDV93E\MC900441718[1].pn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6850" y="3730968"/>
            <a:ext cx="1471085" cy="14710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ovéPole 11"/>
          <p:cNvSpPr txBox="1"/>
          <p:nvPr/>
        </p:nvSpPr>
        <p:spPr>
          <a:xfrm>
            <a:off x="6300192" y="4235677"/>
            <a:ext cx="17091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err="1"/>
              <a:t>d</a:t>
            </a:r>
            <a:r>
              <a:rPr lang="cs-CZ" sz="2400" dirty="0" err="1" smtClean="0"/>
              <a:t>ie</a:t>
            </a:r>
            <a:r>
              <a:rPr lang="cs-CZ" sz="2400" dirty="0" smtClean="0"/>
              <a:t> </a:t>
            </a:r>
            <a:r>
              <a:rPr lang="cs-CZ" sz="2400" dirty="0" err="1" smtClean="0"/>
              <a:t>Banane</a:t>
            </a:r>
            <a:endParaRPr lang="cs-CZ" sz="2400" dirty="0"/>
          </a:p>
        </p:txBody>
      </p:sp>
      <p:pic>
        <p:nvPicPr>
          <p:cNvPr id="2061" name="Picture 13" descr="C:\Users\ucitel\AppData\Local\Microsoft\Windows\Temporary Internet Files\Content.IE5\U6939CPK\MP900182690[1].jpg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9657" y="5253912"/>
            <a:ext cx="1471085" cy="1225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ovéPole 12"/>
          <p:cNvSpPr txBox="1"/>
          <p:nvPr/>
        </p:nvSpPr>
        <p:spPr>
          <a:xfrm>
            <a:off x="6300192" y="5659374"/>
            <a:ext cx="22913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err="1"/>
              <a:t>d</a:t>
            </a:r>
            <a:r>
              <a:rPr lang="cs-CZ" sz="2400" dirty="0" err="1" smtClean="0"/>
              <a:t>ie</a:t>
            </a:r>
            <a:r>
              <a:rPr lang="cs-CZ" sz="2400" dirty="0" smtClean="0"/>
              <a:t> </a:t>
            </a:r>
            <a:r>
              <a:rPr lang="cs-CZ" sz="2400" dirty="0" err="1" smtClean="0"/>
              <a:t>Weintraube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34846042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955627" y="260648"/>
            <a:ext cx="532709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b="1" dirty="0" smtClean="0">
                <a:solidFill>
                  <a:schemeClr val="accent6"/>
                </a:solidFill>
              </a:rPr>
              <a:t>ERGÄNZE DIE NAMEN</a:t>
            </a:r>
            <a:endParaRPr lang="cs-CZ" sz="4000" b="1" dirty="0">
              <a:solidFill>
                <a:schemeClr val="accent6"/>
              </a:solidFill>
            </a:endParaRPr>
          </a:p>
        </p:txBody>
      </p:sp>
      <p:pic>
        <p:nvPicPr>
          <p:cNvPr id="4" name="Picture 4" descr="C:\Users\ucitel\AppData\Local\Microsoft\Windows\Temporary Internet Files\Content.IE5\P23S2NRK\MP900403416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721" y="1169901"/>
            <a:ext cx="1115436" cy="743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ovéPole 2"/>
          <p:cNvSpPr txBox="1"/>
          <p:nvPr/>
        </p:nvSpPr>
        <p:spPr>
          <a:xfrm>
            <a:off x="2855324" y="1310735"/>
            <a:ext cx="10005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/>
              <a:t>citron</a:t>
            </a:r>
            <a:endParaRPr lang="cs-CZ" sz="24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2855324" y="4694121"/>
            <a:ext cx="11929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/>
              <a:t>švestka</a:t>
            </a:r>
            <a:endParaRPr lang="cs-CZ" sz="2400" dirty="0"/>
          </a:p>
        </p:txBody>
      </p:sp>
      <p:pic>
        <p:nvPicPr>
          <p:cNvPr id="9" name="Picture 7" descr="C:\Users\ucitel\AppData\Local\Microsoft\Windows\Temporary Internet Files\Content.IE5\8QD9626Q\MC900436910[1]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721" y="4381512"/>
            <a:ext cx="1086884" cy="10868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C:\Users\ucitel\AppData\Local\Microsoft\Windows\Temporary Internet Files\Content.IE5\YJPDV93E\MP900313732[1]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721" y="5584313"/>
            <a:ext cx="1248739" cy="817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8" descr="C:\Users\ucitel\AppData\Local\Microsoft\Windows\Temporary Internet Files\Content.IE5\U6939CPK\MC900441719[1]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721" y="2000466"/>
            <a:ext cx="975450" cy="975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6" descr="C:\Users\ucitel\AppData\Local\Microsoft\Windows\Temporary Internet Files\Content.IE5\YJPDV93E\MC900436914[1]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721" y="3140968"/>
            <a:ext cx="1240544" cy="1240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ovéPole 6"/>
          <p:cNvSpPr txBox="1"/>
          <p:nvPr/>
        </p:nvSpPr>
        <p:spPr>
          <a:xfrm>
            <a:off x="2855324" y="2257358"/>
            <a:ext cx="10567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/>
              <a:t>třešeň</a:t>
            </a:r>
            <a:endParaRPr lang="cs-CZ" sz="2400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2855324" y="3530407"/>
            <a:ext cx="7986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/>
              <a:t>grep</a:t>
            </a:r>
            <a:endParaRPr lang="cs-CZ" sz="2400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2855324" y="5762442"/>
            <a:ext cx="14494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/>
              <a:t>ostružina</a:t>
            </a:r>
            <a:endParaRPr lang="cs-CZ" sz="2400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5364088" y="1310734"/>
            <a:ext cx="17075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err="1"/>
              <a:t>d</a:t>
            </a:r>
            <a:r>
              <a:rPr lang="cs-CZ" sz="2400" dirty="0" err="1" smtClean="0"/>
              <a:t>ie</a:t>
            </a:r>
            <a:r>
              <a:rPr lang="cs-CZ" sz="2400" dirty="0" smtClean="0"/>
              <a:t> </a:t>
            </a:r>
            <a:r>
              <a:rPr lang="cs-CZ" sz="2400" dirty="0" err="1" smtClean="0"/>
              <a:t>Zitrone</a:t>
            </a:r>
            <a:endParaRPr lang="cs-CZ" sz="2400" dirty="0"/>
          </a:p>
        </p:txBody>
      </p:sp>
      <p:sp>
        <p:nvSpPr>
          <p:cNvPr id="17" name="TextovéPole 16"/>
          <p:cNvSpPr txBox="1"/>
          <p:nvPr/>
        </p:nvSpPr>
        <p:spPr>
          <a:xfrm>
            <a:off x="5364088" y="2257357"/>
            <a:ext cx="16962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err="1"/>
              <a:t>d</a:t>
            </a:r>
            <a:r>
              <a:rPr lang="cs-CZ" sz="2400" dirty="0" err="1" smtClean="0"/>
              <a:t>ie</a:t>
            </a:r>
            <a:r>
              <a:rPr lang="cs-CZ" sz="2400" dirty="0" smtClean="0"/>
              <a:t> </a:t>
            </a:r>
            <a:r>
              <a:rPr lang="cs-CZ" sz="2400" dirty="0" err="1" smtClean="0"/>
              <a:t>Kirsche</a:t>
            </a:r>
            <a:endParaRPr lang="cs-CZ" sz="2400" dirty="0"/>
          </a:p>
        </p:txBody>
      </p:sp>
      <p:sp>
        <p:nvSpPr>
          <p:cNvPr id="18" name="TextovéPole 17"/>
          <p:cNvSpPr txBox="1"/>
          <p:nvPr/>
        </p:nvSpPr>
        <p:spPr>
          <a:xfrm>
            <a:off x="5364088" y="3530407"/>
            <a:ext cx="21483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err="1"/>
              <a:t>d</a:t>
            </a:r>
            <a:r>
              <a:rPr lang="cs-CZ" sz="2400" dirty="0" err="1" smtClean="0"/>
              <a:t>ie</a:t>
            </a:r>
            <a:r>
              <a:rPr lang="cs-CZ" sz="2400" dirty="0" smtClean="0"/>
              <a:t> Grapefruit</a:t>
            </a:r>
            <a:endParaRPr lang="cs-CZ" sz="2400" dirty="0"/>
          </a:p>
        </p:txBody>
      </p:sp>
      <p:sp>
        <p:nvSpPr>
          <p:cNvPr id="19" name="TextovéPole 18"/>
          <p:cNvSpPr txBox="1"/>
          <p:nvPr/>
        </p:nvSpPr>
        <p:spPr>
          <a:xfrm>
            <a:off x="5373394" y="4694118"/>
            <a:ext cx="17443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err="1"/>
              <a:t>d</a:t>
            </a:r>
            <a:r>
              <a:rPr lang="cs-CZ" sz="2400" dirty="0" err="1" smtClean="0"/>
              <a:t>ie</a:t>
            </a:r>
            <a:r>
              <a:rPr lang="cs-CZ" sz="2400" dirty="0" smtClean="0"/>
              <a:t> </a:t>
            </a:r>
            <a:r>
              <a:rPr lang="cs-CZ" sz="2400" dirty="0" err="1" smtClean="0"/>
              <a:t>Pfaume</a:t>
            </a:r>
            <a:endParaRPr lang="cs-CZ" sz="2400" dirty="0"/>
          </a:p>
        </p:txBody>
      </p:sp>
      <p:sp>
        <p:nvSpPr>
          <p:cNvPr id="20" name="TextovéPole 19"/>
          <p:cNvSpPr txBox="1"/>
          <p:nvPr/>
        </p:nvSpPr>
        <p:spPr>
          <a:xfrm>
            <a:off x="5373394" y="5762442"/>
            <a:ext cx="22172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err="1"/>
              <a:t>d</a:t>
            </a:r>
            <a:r>
              <a:rPr lang="cs-CZ" sz="2400" dirty="0" err="1" smtClean="0"/>
              <a:t>ie</a:t>
            </a:r>
            <a:r>
              <a:rPr lang="cs-CZ" sz="2400" dirty="0" smtClean="0"/>
              <a:t> </a:t>
            </a:r>
            <a:r>
              <a:rPr lang="cs-CZ" sz="2400" dirty="0" err="1" smtClean="0"/>
              <a:t>Brombeere</a:t>
            </a:r>
            <a:endParaRPr lang="cs-CZ" sz="24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3752437" y="826568"/>
            <a:ext cx="1620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DOPLŇ NÁZVY</a:t>
            </a: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2119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  <p:bldP spid="13" grpId="0"/>
      <p:bldP spid="14" grpId="0"/>
      <p:bldP spid="15" grpId="0"/>
      <p:bldP spid="17" grpId="0"/>
      <p:bldP spid="18" grpId="0"/>
      <p:bldP spid="19" grpId="0"/>
      <p:bldP spid="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 descr="C:\Users\ucitel\AppData\Local\Microsoft\Windows\Temporary Internet Files\Content.IE5\8QD9626Q\MC900246111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8209" y="316246"/>
            <a:ext cx="534567" cy="7851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10" descr="C:\Users\ucitel\AppData\Local\Microsoft\Windows\Temporary Internet Files\Content.IE5\YJPDV93E\MP900405250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565" y="1196752"/>
            <a:ext cx="1656184" cy="1257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3" descr="C:\Users\ucitel\AppData\Local\Microsoft\Windows\Temporary Internet Files\Content.IE5\U6939CPK\MP900382804[1]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565" y="3908328"/>
            <a:ext cx="1475857" cy="10541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11" descr="C:\Users\ucitel\AppData\Local\Microsoft\Windows\Temporary Internet Files\Content.IE5\YJPDV93E\MC900441718[1]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413" y="5157192"/>
            <a:ext cx="1471085" cy="14710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ovéPole 6"/>
          <p:cNvSpPr txBox="1"/>
          <p:nvPr/>
        </p:nvSpPr>
        <p:spPr>
          <a:xfrm>
            <a:off x="3498418" y="477965"/>
            <a:ext cx="10839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/>
              <a:t>hruška</a:t>
            </a:r>
            <a:endParaRPr lang="cs-CZ" sz="24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3498418" y="1594576"/>
            <a:ext cx="11320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/>
              <a:t>ananas</a:t>
            </a:r>
            <a:endParaRPr lang="cs-CZ" sz="2400" dirty="0"/>
          </a:p>
        </p:txBody>
      </p:sp>
      <p:sp>
        <p:nvSpPr>
          <p:cNvPr id="10" name="TextovéPole 9"/>
          <p:cNvSpPr txBox="1"/>
          <p:nvPr/>
        </p:nvSpPr>
        <p:spPr>
          <a:xfrm>
            <a:off x="3498418" y="2921200"/>
            <a:ext cx="12410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/>
              <a:t>broskev</a:t>
            </a:r>
            <a:endParaRPr lang="cs-CZ" sz="2400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3466357" y="4350294"/>
            <a:ext cx="11256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/>
              <a:t>jahoda</a:t>
            </a:r>
            <a:endParaRPr lang="cs-CZ" sz="2400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3466357" y="5675819"/>
            <a:ext cx="10166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/>
              <a:t>banán</a:t>
            </a:r>
            <a:endParaRPr lang="cs-CZ" sz="2400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5724128" y="477965"/>
            <a:ext cx="14253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err="1"/>
              <a:t>d</a:t>
            </a:r>
            <a:r>
              <a:rPr lang="cs-CZ" sz="2400" dirty="0" err="1" smtClean="0"/>
              <a:t>ie</a:t>
            </a:r>
            <a:r>
              <a:rPr lang="cs-CZ" sz="2400" dirty="0" smtClean="0"/>
              <a:t> </a:t>
            </a:r>
            <a:r>
              <a:rPr lang="cs-CZ" sz="2400" dirty="0" err="1" smtClean="0"/>
              <a:t>Birne</a:t>
            </a:r>
            <a:endParaRPr lang="cs-CZ" sz="2400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5724128" y="1594575"/>
            <a:ext cx="16552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err="1"/>
              <a:t>d</a:t>
            </a:r>
            <a:r>
              <a:rPr lang="cs-CZ" sz="2400" dirty="0" err="1" smtClean="0"/>
              <a:t>ie</a:t>
            </a:r>
            <a:r>
              <a:rPr lang="cs-CZ" sz="2400" dirty="0" smtClean="0"/>
              <a:t> Ananas</a:t>
            </a:r>
            <a:endParaRPr lang="cs-CZ" sz="2400" dirty="0"/>
          </a:p>
        </p:txBody>
      </p:sp>
      <p:sp>
        <p:nvSpPr>
          <p:cNvPr id="16" name="TextovéPole 15"/>
          <p:cNvSpPr txBox="1"/>
          <p:nvPr/>
        </p:nvSpPr>
        <p:spPr>
          <a:xfrm>
            <a:off x="5724128" y="3026937"/>
            <a:ext cx="17331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err="1"/>
              <a:t>d</a:t>
            </a:r>
            <a:r>
              <a:rPr lang="cs-CZ" sz="2400" dirty="0" err="1" smtClean="0"/>
              <a:t>ie</a:t>
            </a:r>
            <a:r>
              <a:rPr lang="cs-CZ" sz="2400" dirty="0" smtClean="0"/>
              <a:t> </a:t>
            </a:r>
            <a:r>
              <a:rPr lang="cs-CZ" sz="2400" dirty="0" err="1" smtClean="0"/>
              <a:t>Pfirsich</a:t>
            </a:r>
            <a:endParaRPr lang="cs-CZ" sz="2400" dirty="0"/>
          </a:p>
        </p:txBody>
      </p:sp>
      <p:sp>
        <p:nvSpPr>
          <p:cNvPr id="18" name="TextovéPole 17"/>
          <p:cNvSpPr txBox="1"/>
          <p:nvPr/>
        </p:nvSpPr>
        <p:spPr>
          <a:xfrm>
            <a:off x="5724128" y="4350294"/>
            <a:ext cx="19591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err="1"/>
              <a:t>d</a:t>
            </a:r>
            <a:r>
              <a:rPr lang="cs-CZ" sz="2400" dirty="0" err="1" smtClean="0"/>
              <a:t>ie</a:t>
            </a:r>
            <a:r>
              <a:rPr lang="cs-CZ" sz="2400" dirty="0" smtClean="0"/>
              <a:t> </a:t>
            </a:r>
            <a:r>
              <a:rPr lang="cs-CZ" sz="2400" dirty="0" err="1" smtClean="0"/>
              <a:t>Erdbeere</a:t>
            </a:r>
            <a:endParaRPr lang="cs-CZ" sz="2400" dirty="0"/>
          </a:p>
        </p:txBody>
      </p:sp>
      <p:sp>
        <p:nvSpPr>
          <p:cNvPr id="19" name="TextovéPole 18"/>
          <p:cNvSpPr txBox="1"/>
          <p:nvPr/>
        </p:nvSpPr>
        <p:spPr>
          <a:xfrm>
            <a:off x="5724128" y="5675819"/>
            <a:ext cx="17091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err="1"/>
              <a:t>d</a:t>
            </a:r>
            <a:r>
              <a:rPr lang="cs-CZ" sz="2400" dirty="0" err="1" smtClean="0"/>
              <a:t>ie</a:t>
            </a:r>
            <a:r>
              <a:rPr lang="cs-CZ" sz="2400" dirty="0" smtClean="0"/>
              <a:t> </a:t>
            </a:r>
            <a:r>
              <a:rPr lang="cs-CZ" sz="2400" dirty="0" err="1" smtClean="0"/>
              <a:t>Banane</a:t>
            </a:r>
            <a:endParaRPr lang="cs-CZ" sz="2400" dirty="0"/>
          </a:p>
        </p:txBody>
      </p:sp>
      <p:pic>
        <p:nvPicPr>
          <p:cNvPr id="17" name="Picture 4" descr="C:\Users\ucitel\AppData\Local\Microsoft\Windows\Temporary Internet Files\Content.IE5\YJPDV93E\MP900402107[1]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5262" y="2551979"/>
            <a:ext cx="800462" cy="1200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1145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0" grpId="0"/>
      <p:bldP spid="11" grpId="0"/>
      <p:bldP spid="12" grpId="0"/>
      <p:bldP spid="14" grpId="0"/>
      <p:bldP spid="15" grpId="0"/>
      <p:bldP spid="16" grpId="0"/>
      <p:bldP spid="18" grpId="0"/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214027" y="789334"/>
            <a:ext cx="8627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/>
              <a:t>rybíz</a:t>
            </a:r>
            <a:endParaRPr lang="cs-CZ" sz="2400" dirty="0"/>
          </a:p>
        </p:txBody>
      </p:sp>
      <p:pic>
        <p:nvPicPr>
          <p:cNvPr id="3" name="Picture 4" descr="C:\Users\ucitel\AppData\Local\Microsoft\Windows\Temporary Internet Files\Content.IE5\YJPDV93E\MC900423872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937" y="454498"/>
            <a:ext cx="886278" cy="1114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ovéPole 6"/>
          <p:cNvSpPr txBox="1"/>
          <p:nvPr/>
        </p:nvSpPr>
        <p:spPr>
          <a:xfrm>
            <a:off x="3214027" y="2023166"/>
            <a:ext cx="13821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/>
              <a:t>meruňka</a:t>
            </a:r>
            <a:endParaRPr lang="cs-CZ" sz="2400" dirty="0"/>
          </a:p>
        </p:txBody>
      </p:sp>
      <p:pic>
        <p:nvPicPr>
          <p:cNvPr id="8" name="Picture 13" descr="C:\Users\ucitel\AppData\Local\Microsoft\Windows\Temporary Internet Files\Content.IE5\U6939CPK\MP900182690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972818"/>
            <a:ext cx="1471085" cy="1225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7" descr="C:\Users\ucitel\AppData\Local\Microsoft\Windows\Temporary Internet Files\Content.IE5\U6939CPK\MC900246181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937" y="4255110"/>
            <a:ext cx="1140785" cy="117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:\Users\ucitel\AppData\Local\Microsoft\Windows\Temporary Internet Files\Content.IE5\P23S2NRK\MC900358593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2818" y="5586687"/>
            <a:ext cx="876600" cy="9787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ovéPole 10"/>
          <p:cNvSpPr txBox="1"/>
          <p:nvPr/>
        </p:nvSpPr>
        <p:spPr>
          <a:xfrm>
            <a:off x="3214027" y="3184022"/>
            <a:ext cx="19415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/>
              <a:t>v</a:t>
            </a:r>
            <a:r>
              <a:rPr lang="cs-CZ" sz="2400" dirty="0" smtClean="0"/>
              <a:t>inný hrozen</a:t>
            </a:r>
            <a:endParaRPr lang="cs-CZ" sz="2400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3214027" y="4507247"/>
            <a:ext cx="12009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/>
              <a:t>meloun</a:t>
            </a:r>
            <a:endParaRPr lang="cs-CZ" sz="2400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3214027" y="5775777"/>
            <a:ext cx="12041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/>
              <a:t>angrešt</a:t>
            </a:r>
            <a:endParaRPr lang="cs-CZ" sz="2400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5580112" y="780946"/>
            <a:ext cx="26949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err="1"/>
              <a:t>d</a:t>
            </a:r>
            <a:r>
              <a:rPr lang="cs-CZ" sz="2400" dirty="0" err="1" smtClean="0"/>
              <a:t>ie</a:t>
            </a:r>
            <a:r>
              <a:rPr lang="cs-CZ" sz="2400" dirty="0" smtClean="0"/>
              <a:t> </a:t>
            </a:r>
            <a:r>
              <a:rPr lang="cs-CZ" sz="2400" dirty="0" err="1" smtClean="0"/>
              <a:t>Johannisbeere</a:t>
            </a:r>
            <a:endParaRPr lang="cs-CZ" sz="2400" dirty="0"/>
          </a:p>
        </p:txBody>
      </p:sp>
      <p:sp>
        <p:nvSpPr>
          <p:cNvPr id="16" name="TextovéPole 15"/>
          <p:cNvSpPr txBox="1"/>
          <p:nvPr/>
        </p:nvSpPr>
        <p:spPr>
          <a:xfrm>
            <a:off x="5580112" y="2023166"/>
            <a:ext cx="18636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err="1"/>
              <a:t>d</a:t>
            </a:r>
            <a:r>
              <a:rPr lang="cs-CZ" sz="2400" dirty="0" err="1" smtClean="0"/>
              <a:t>ie</a:t>
            </a:r>
            <a:r>
              <a:rPr lang="cs-CZ" sz="2400" dirty="0" smtClean="0"/>
              <a:t> </a:t>
            </a:r>
            <a:r>
              <a:rPr lang="cs-CZ" sz="2400" dirty="0" err="1" smtClean="0"/>
              <a:t>Aprikose</a:t>
            </a:r>
            <a:endParaRPr lang="cs-CZ" sz="2400" dirty="0"/>
          </a:p>
        </p:txBody>
      </p:sp>
      <p:sp>
        <p:nvSpPr>
          <p:cNvPr id="17" name="TextovéPole 16"/>
          <p:cNvSpPr txBox="1"/>
          <p:nvPr/>
        </p:nvSpPr>
        <p:spPr>
          <a:xfrm>
            <a:off x="5580112" y="3162743"/>
            <a:ext cx="22913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err="1"/>
              <a:t>d</a:t>
            </a:r>
            <a:r>
              <a:rPr lang="cs-CZ" sz="2400" dirty="0" err="1" smtClean="0"/>
              <a:t>ie</a:t>
            </a:r>
            <a:r>
              <a:rPr lang="cs-CZ" sz="2400" dirty="0" smtClean="0"/>
              <a:t> </a:t>
            </a:r>
            <a:r>
              <a:rPr lang="cs-CZ" sz="2400" dirty="0" err="1" smtClean="0"/>
              <a:t>Weintraube</a:t>
            </a:r>
            <a:endParaRPr lang="cs-CZ" sz="2400" dirty="0"/>
          </a:p>
        </p:txBody>
      </p:sp>
      <p:sp>
        <p:nvSpPr>
          <p:cNvPr id="18" name="TextovéPole 17"/>
          <p:cNvSpPr txBox="1"/>
          <p:nvPr/>
        </p:nvSpPr>
        <p:spPr>
          <a:xfrm>
            <a:off x="5580112" y="4507246"/>
            <a:ext cx="16850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err="1"/>
              <a:t>d</a:t>
            </a:r>
            <a:r>
              <a:rPr lang="cs-CZ" sz="2400" dirty="0" err="1" smtClean="0"/>
              <a:t>ie</a:t>
            </a:r>
            <a:r>
              <a:rPr lang="cs-CZ" sz="2400" dirty="0" smtClean="0"/>
              <a:t> </a:t>
            </a:r>
            <a:r>
              <a:rPr lang="cs-CZ" sz="2400" dirty="0" err="1" smtClean="0"/>
              <a:t>Melone</a:t>
            </a:r>
            <a:endParaRPr lang="cs-CZ" sz="2400" dirty="0"/>
          </a:p>
        </p:txBody>
      </p:sp>
      <p:sp>
        <p:nvSpPr>
          <p:cNvPr id="21" name="TextovéPole 20"/>
          <p:cNvSpPr txBox="1"/>
          <p:nvPr/>
        </p:nvSpPr>
        <p:spPr>
          <a:xfrm>
            <a:off x="5580112" y="5775776"/>
            <a:ext cx="25138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err="1"/>
              <a:t>d</a:t>
            </a:r>
            <a:r>
              <a:rPr lang="cs-CZ" sz="2400" dirty="0" err="1" smtClean="0"/>
              <a:t>ie</a:t>
            </a:r>
            <a:r>
              <a:rPr lang="cs-CZ" sz="2400" dirty="0" smtClean="0"/>
              <a:t> </a:t>
            </a:r>
            <a:r>
              <a:rPr lang="cs-CZ" sz="2400" dirty="0" err="1" smtClean="0"/>
              <a:t>Stachelbeere</a:t>
            </a:r>
            <a:endParaRPr lang="cs-CZ" sz="2400" dirty="0"/>
          </a:p>
        </p:txBody>
      </p:sp>
      <p:pic>
        <p:nvPicPr>
          <p:cNvPr id="20" name="Picture 2" descr="C:\Users\ucitel\AppData\Local\Microsoft\Windows\Temporary Internet Files\Content.IE5\U6939CPK\MC900246167[1].wmf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303" y="1706338"/>
            <a:ext cx="904537" cy="10953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6417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11" grpId="0"/>
      <p:bldP spid="12" grpId="0"/>
      <p:bldP spid="14" grpId="0"/>
      <p:bldP spid="15" grpId="0"/>
      <p:bldP spid="16" grpId="0"/>
      <p:bldP spid="17" grpId="0"/>
      <p:bldP spid="18" grpId="0"/>
      <p:bldP spid="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ucitel\AppData\Local\Microsoft\Windows\Temporary Internet Files\Content.IE5\U6939CPK\MC900441720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620688"/>
            <a:ext cx="1080120" cy="108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ovéPole 2"/>
          <p:cNvSpPr txBox="1"/>
          <p:nvPr/>
        </p:nvSpPr>
        <p:spPr>
          <a:xfrm>
            <a:off x="2915816" y="929914"/>
            <a:ext cx="1547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/>
              <a:t>pomeranč</a:t>
            </a:r>
            <a:endParaRPr lang="cs-CZ" sz="2400" dirty="0"/>
          </a:p>
        </p:txBody>
      </p:sp>
      <p:pic>
        <p:nvPicPr>
          <p:cNvPr id="4" name="Picture 4" descr="C:\Users\ucitel\AppData\Local\Microsoft\Windows\Temporary Internet Files\Content.IE5\YJPDV93E\MC900441708[2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779" y="3108081"/>
            <a:ext cx="877046" cy="8770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7" descr="C:\Users\ucitel\AppData\Local\Microsoft\Windows\Temporary Internet Files\Content.IE5\U6939CPK\MC900423880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205" y="1844824"/>
            <a:ext cx="1137650" cy="9285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9" descr="C:\Users\ucitel\AppData\Local\Microsoft\Windows\Temporary Internet Files\Content.IE5\P23S2NRK\MP900382805[1]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143" y="4338228"/>
            <a:ext cx="1248739" cy="962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 descr="C:\Users\ucitel\AppData\Local\Microsoft\Windows\Temporary Internet Files\Content.IE5\YJPDV93E\MC900246115[1].wmf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030" y="5661248"/>
            <a:ext cx="1111658" cy="8114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ovéPole 7"/>
          <p:cNvSpPr txBox="1"/>
          <p:nvPr/>
        </p:nvSpPr>
        <p:spPr>
          <a:xfrm>
            <a:off x="2915816" y="2078257"/>
            <a:ext cx="11112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/>
              <a:t>malina</a:t>
            </a:r>
            <a:endParaRPr lang="cs-CZ" sz="24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2915816" y="3315771"/>
            <a:ext cx="10422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/>
              <a:t>jablko</a:t>
            </a:r>
            <a:endParaRPr lang="cs-CZ" sz="2400" dirty="0"/>
          </a:p>
        </p:txBody>
      </p:sp>
      <p:sp>
        <p:nvSpPr>
          <p:cNvPr id="10" name="TextovéPole 9"/>
          <p:cNvSpPr txBox="1"/>
          <p:nvPr/>
        </p:nvSpPr>
        <p:spPr>
          <a:xfrm>
            <a:off x="2915816" y="4588885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/>
              <a:t>borůvka</a:t>
            </a:r>
            <a:endParaRPr lang="cs-CZ" sz="2400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2915816" y="5882173"/>
            <a:ext cx="17972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/>
              <a:t>mandarinka</a:t>
            </a:r>
            <a:endParaRPr lang="cs-CZ" sz="2400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5868144" y="929913"/>
            <a:ext cx="19646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err="1"/>
              <a:t>d</a:t>
            </a:r>
            <a:r>
              <a:rPr lang="cs-CZ" sz="2400" dirty="0" err="1" smtClean="0"/>
              <a:t>ie</a:t>
            </a:r>
            <a:r>
              <a:rPr lang="cs-CZ" sz="2400" dirty="0" smtClean="0"/>
              <a:t> </a:t>
            </a:r>
            <a:r>
              <a:rPr lang="cs-CZ" sz="2400" dirty="0" err="1" smtClean="0"/>
              <a:t>Apfelsine</a:t>
            </a:r>
            <a:endParaRPr lang="cs-CZ" sz="2400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5868144" y="2078256"/>
            <a:ext cx="20473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err="1"/>
              <a:t>d</a:t>
            </a:r>
            <a:r>
              <a:rPr lang="cs-CZ" sz="2400" dirty="0" err="1" smtClean="0"/>
              <a:t>ie</a:t>
            </a:r>
            <a:r>
              <a:rPr lang="cs-CZ" sz="2400" dirty="0" smtClean="0"/>
              <a:t> </a:t>
            </a:r>
            <a:r>
              <a:rPr lang="cs-CZ" sz="2400" dirty="0" err="1" smtClean="0"/>
              <a:t>Himbeere</a:t>
            </a:r>
            <a:endParaRPr lang="cs-CZ" sz="2400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5868144" y="3315770"/>
            <a:ext cx="14468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/>
              <a:t>d</a:t>
            </a:r>
            <a:r>
              <a:rPr lang="cs-CZ" sz="2400" dirty="0" smtClean="0"/>
              <a:t>er </a:t>
            </a:r>
            <a:r>
              <a:rPr lang="cs-CZ" sz="2400" dirty="0" err="1" smtClean="0"/>
              <a:t>Apfel</a:t>
            </a:r>
            <a:endParaRPr lang="cs-CZ" sz="2400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5868144" y="4588884"/>
            <a:ext cx="20986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err="1"/>
              <a:t>d</a:t>
            </a:r>
            <a:r>
              <a:rPr lang="cs-CZ" sz="2400" dirty="0" err="1" smtClean="0"/>
              <a:t>ie</a:t>
            </a:r>
            <a:r>
              <a:rPr lang="cs-CZ" sz="2400" dirty="0" smtClean="0"/>
              <a:t> </a:t>
            </a:r>
            <a:r>
              <a:rPr lang="cs-CZ" sz="2400" dirty="0" err="1" smtClean="0"/>
              <a:t>Blaubeere</a:t>
            </a:r>
            <a:endParaRPr lang="cs-CZ" sz="2400" dirty="0"/>
          </a:p>
        </p:txBody>
      </p:sp>
      <p:sp>
        <p:nvSpPr>
          <p:cNvPr id="16" name="TextovéPole 15"/>
          <p:cNvSpPr txBox="1"/>
          <p:nvPr/>
        </p:nvSpPr>
        <p:spPr>
          <a:xfrm>
            <a:off x="5868144" y="5836156"/>
            <a:ext cx="21323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err="1"/>
              <a:t>d</a:t>
            </a:r>
            <a:r>
              <a:rPr lang="cs-CZ" sz="2400" dirty="0" err="1" smtClean="0"/>
              <a:t>ie</a:t>
            </a:r>
            <a:r>
              <a:rPr lang="cs-CZ" sz="2400" dirty="0" smtClean="0"/>
              <a:t> </a:t>
            </a:r>
            <a:r>
              <a:rPr lang="cs-CZ" sz="2400" dirty="0" err="1" smtClean="0"/>
              <a:t>Mandarine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663791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-33142" y="352276"/>
            <a:ext cx="91439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b="1" dirty="0" smtClean="0">
                <a:solidFill>
                  <a:schemeClr val="accent6"/>
                </a:solidFill>
              </a:rPr>
              <a:t>ÜBERSETZE DIESE SÄTZE</a:t>
            </a:r>
            <a:endParaRPr lang="cs-CZ" sz="4000" b="1" dirty="0">
              <a:solidFill>
                <a:schemeClr val="accent6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729575" y="1772815"/>
            <a:ext cx="33089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>
                <a:solidFill>
                  <a:srgbClr val="7030A0"/>
                </a:solidFill>
              </a:rPr>
              <a:t>Ovoce je zdravé.</a:t>
            </a:r>
            <a:endParaRPr lang="cs-CZ" sz="3200" dirty="0">
              <a:solidFill>
                <a:srgbClr val="7030A0"/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711675" y="3207150"/>
            <a:ext cx="626248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>
                <a:solidFill>
                  <a:srgbClr val="7030A0"/>
                </a:solidFill>
              </a:rPr>
              <a:t>Obsahuje vitamíny, vodu a cukry.</a:t>
            </a:r>
            <a:endParaRPr lang="cs-CZ" sz="3200" dirty="0">
              <a:solidFill>
                <a:srgbClr val="7030A0"/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729575" y="1257246"/>
            <a:ext cx="39004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err="1" smtClean="0"/>
              <a:t>Das</a:t>
            </a:r>
            <a:r>
              <a:rPr lang="cs-CZ" sz="3200" dirty="0" smtClean="0"/>
              <a:t> Obst </a:t>
            </a:r>
            <a:r>
              <a:rPr lang="cs-CZ" sz="3200" dirty="0" err="1" smtClean="0"/>
              <a:t>ist</a:t>
            </a:r>
            <a:r>
              <a:rPr lang="cs-CZ" sz="3200" dirty="0" smtClean="0"/>
              <a:t> </a:t>
            </a:r>
            <a:r>
              <a:rPr lang="cs-CZ" sz="3200" dirty="0" err="1" smtClean="0"/>
              <a:t>gesund</a:t>
            </a:r>
            <a:r>
              <a:rPr lang="cs-CZ" sz="3200" dirty="0" smtClean="0"/>
              <a:t>.</a:t>
            </a:r>
            <a:endParaRPr lang="cs-CZ" sz="32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711675" y="2652194"/>
            <a:ext cx="816601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/>
              <a:t>Es </a:t>
            </a:r>
            <a:r>
              <a:rPr lang="cs-CZ" sz="3200" dirty="0" err="1" smtClean="0"/>
              <a:t>beinhaltet</a:t>
            </a:r>
            <a:r>
              <a:rPr lang="cs-CZ" sz="3200" dirty="0" smtClean="0"/>
              <a:t> Vitamine, </a:t>
            </a:r>
            <a:r>
              <a:rPr lang="cs-CZ" sz="3200" dirty="0" err="1" smtClean="0"/>
              <a:t>Wasser</a:t>
            </a:r>
            <a:r>
              <a:rPr lang="cs-CZ" sz="3200" dirty="0" smtClean="0"/>
              <a:t> </a:t>
            </a:r>
            <a:r>
              <a:rPr lang="cs-CZ" sz="3200" dirty="0" err="1" smtClean="0"/>
              <a:t>und</a:t>
            </a:r>
            <a:r>
              <a:rPr lang="cs-CZ" sz="3200" dirty="0" smtClean="0"/>
              <a:t> </a:t>
            </a:r>
            <a:r>
              <a:rPr lang="cs-CZ" sz="3200" dirty="0" err="1" smtClean="0"/>
              <a:t>Zucker</a:t>
            </a:r>
            <a:r>
              <a:rPr lang="cs-CZ" sz="3200" dirty="0" smtClean="0"/>
              <a:t>.</a:t>
            </a:r>
            <a:endParaRPr lang="cs-CZ" sz="32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733132" y="5229200"/>
            <a:ext cx="793916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err="1" smtClean="0"/>
              <a:t>Verbotene</a:t>
            </a:r>
            <a:r>
              <a:rPr lang="cs-CZ" sz="3200" dirty="0" smtClean="0"/>
              <a:t> </a:t>
            </a:r>
            <a:r>
              <a:rPr lang="cs-CZ" sz="3200" dirty="0" err="1" smtClean="0"/>
              <a:t>Früchte</a:t>
            </a:r>
            <a:r>
              <a:rPr lang="cs-CZ" sz="3200" dirty="0" smtClean="0"/>
              <a:t> </a:t>
            </a:r>
            <a:r>
              <a:rPr lang="cs-CZ" sz="3200" dirty="0" err="1" smtClean="0"/>
              <a:t>schmecken</a:t>
            </a:r>
            <a:r>
              <a:rPr lang="cs-CZ" sz="3200" dirty="0" smtClean="0"/>
              <a:t> </a:t>
            </a:r>
            <a:r>
              <a:rPr lang="cs-CZ" sz="3200" dirty="0" err="1" smtClean="0"/>
              <a:t>am</a:t>
            </a:r>
            <a:r>
              <a:rPr lang="cs-CZ" sz="3200" dirty="0" smtClean="0"/>
              <a:t> </a:t>
            </a:r>
            <a:r>
              <a:rPr lang="cs-CZ" sz="3200" dirty="0" err="1" smtClean="0"/>
              <a:t>besten</a:t>
            </a:r>
            <a:r>
              <a:rPr lang="cs-CZ" sz="3200" dirty="0" smtClean="0"/>
              <a:t>.</a:t>
            </a:r>
            <a:endParaRPr lang="cs-CZ" sz="32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752455" y="5949280"/>
            <a:ext cx="615585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>
                <a:solidFill>
                  <a:srgbClr val="7030A0"/>
                </a:solidFill>
              </a:rPr>
              <a:t>Zakázané ovoce chutná nejlépe.</a:t>
            </a:r>
            <a:endParaRPr lang="cs-CZ" sz="3200" dirty="0">
              <a:solidFill>
                <a:srgbClr val="7030A0"/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0" y="4077072"/>
            <a:ext cx="91439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b="1" dirty="0" err="1" smtClean="0">
                <a:solidFill>
                  <a:schemeClr val="accent6"/>
                </a:solidFill>
              </a:rPr>
              <a:t>Erkläre</a:t>
            </a:r>
            <a:r>
              <a:rPr lang="cs-CZ" sz="4000" b="1" dirty="0" smtClean="0">
                <a:solidFill>
                  <a:schemeClr val="accent6"/>
                </a:solidFill>
              </a:rPr>
              <a:t> </a:t>
            </a:r>
            <a:r>
              <a:rPr lang="cs-CZ" sz="4000" b="1" dirty="0" err="1" smtClean="0">
                <a:solidFill>
                  <a:schemeClr val="accent6"/>
                </a:solidFill>
              </a:rPr>
              <a:t>folgende</a:t>
            </a:r>
            <a:r>
              <a:rPr lang="cs-CZ" sz="4000" b="1" dirty="0" smtClean="0">
                <a:solidFill>
                  <a:schemeClr val="accent6"/>
                </a:solidFill>
              </a:rPr>
              <a:t> </a:t>
            </a:r>
            <a:r>
              <a:rPr lang="cs-CZ" sz="4000" b="1" dirty="0" err="1" smtClean="0">
                <a:solidFill>
                  <a:schemeClr val="accent6"/>
                </a:solidFill>
              </a:rPr>
              <a:t>Sprichwörter</a:t>
            </a:r>
            <a:endParaRPr lang="cs-CZ" sz="4000" b="1" dirty="0">
              <a:solidFill>
                <a:schemeClr val="accent6"/>
              </a:solidFill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3622580" y="875496"/>
            <a:ext cx="18325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Přelož tyto věty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3044184" y="4694098"/>
            <a:ext cx="29893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Vysvětli následující přísloví</a:t>
            </a: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805208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-5255" y="228600"/>
            <a:ext cx="9149254" cy="914400"/>
          </a:xfrm>
          <a:prstGeom prst="rect">
            <a:avLst/>
          </a:prstGeom>
        </p:spPr>
        <p:txBody>
          <a:bodyPr/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cs-CZ" sz="3200" dirty="0" smtClean="0"/>
              <a:t>Metodický list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-5256" y="1308294"/>
            <a:ext cx="9149255" cy="5549705"/>
          </a:xfrm>
          <a:prstGeom prst="rect">
            <a:avLst/>
          </a:prstGeom>
        </p:spPr>
        <p:txBody>
          <a:bodyPr/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</a:pPr>
            <a:r>
              <a:rPr lang="cs-CZ" sz="1800" b="1" dirty="0" smtClean="0"/>
              <a:t>Název materiálu:	</a:t>
            </a:r>
            <a:r>
              <a:rPr lang="cs-CZ" sz="1800" dirty="0" smtClean="0"/>
              <a:t>VY_32_INOVACE_CIJ17_Druhy ovoce</a:t>
            </a:r>
            <a:endParaRPr lang="cs-CZ" sz="1800" b="1" dirty="0" smtClean="0"/>
          </a:p>
          <a:p>
            <a:pPr>
              <a:lnSpc>
                <a:spcPct val="80000"/>
              </a:lnSpc>
            </a:pPr>
            <a:r>
              <a:rPr lang="cs-CZ" sz="1800" b="1" dirty="0" smtClean="0"/>
              <a:t>Autor materiálu:	Mgr. Pavel Hájek</a:t>
            </a:r>
          </a:p>
          <a:p>
            <a:pPr>
              <a:lnSpc>
                <a:spcPct val="80000"/>
              </a:lnSpc>
            </a:pPr>
            <a:r>
              <a:rPr lang="cs-CZ" sz="1800" b="1" dirty="0" smtClean="0"/>
              <a:t>Zařazení materiálu:</a:t>
            </a:r>
            <a:endParaRPr lang="cs-CZ" sz="1800" dirty="0" smtClean="0"/>
          </a:p>
          <a:p>
            <a:pPr>
              <a:lnSpc>
                <a:spcPct val="80000"/>
              </a:lnSpc>
            </a:pPr>
            <a:r>
              <a:rPr lang="cs-CZ" sz="1800" dirty="0" smtClean="0"/>
              <a:t>Šablona: Inovace a zkvalitnění výuky prostřednictvím ICT (III/2)		</a:t>
            </a:r>
          </a:p>
          <a:p>
            <a:pPr>
              <a:lnSpc>
                <a:spcPct val="80000"/>
              </a:lnSpc>
            </a:pPr>
            <a:r>
              <a:rPr lang="cs-CZ" sz="1800" dirty="0" smtClean="0"/>
              <a:t>Sada: 32_INOVACE_CIJ   Číslo DUM:32_INOVACE_CIJ01</a:t>
            </a:r>
          </a:p>
          <a:p>
            <a:pPr>
              <a:lnSpc>
                <a:spcPct val="80000"/>
              </a:lnSpc>
            </a:pPr>
            <a:r>
              <a:rPr lang="cs-CZ" sz="1800" dirty="0" smtClean="0"/>
              <a:t>Předmět: Německý jazyk</a:t>
            </a:r>
            <a:endParaRPr lang="cs-CZ" sz="1800" b="1" dirty="0" smtClean="0"/>
          </a:p>
          <a:p>
            <a:pPr>
              <a:lnSpc>
                <a:spcPct val="80000"/>
              </a:lnSpc>
            </a:pPr>
            <a:r>
              <a:rPr lang="cs-CZ" sz="1800" b="1" dirty="0" smtClean="0"/>
              <a:t>Ověření materiálu ve výuce:</a:t>
            </a:r>
            <a:endParaRPr lang="cs-CZ" sz="1800" dirty="0" smtClean="0"/>
          </a:p>
          <a:p>
            <a:pPr>
              <a:lnSpc>
                <a:spcPct val="80000"/>
              </a:lnSpc>
            </a:pPr>
            <a:r>
              <a:rPr lang="cs-CZ" sz="1800" dirty="0" smtClean="0"/>
              <a:t>Datum ověření:	29.4.2013 	Třída:  9.	Ověřující učitel: Mgr. Pavel Hájek</a:t>
            </a:r>
            <a:endParaRPr lang="cs-CZ" sz="1800" b="1" dirty="0" smtClean="0"/>
          </a:p>
          <a:p>
            <a:pPr>
              <a:lnSpc>
                <a:spcPct val="80000"/>
              </a:lnSpc>
            </a:pPr>
            <a:r>
              <a:rPr lang="cs-CZ" sz="1800" b="1" dirty="0" smtClean="0"/>
              <a:t>Anotace materiálu:</a:t>
            </a:r>
            <a:endParaRPr lang="cs-CZ" sz="1800" dirty="0" smtClean="0"/>
          </a:p>
          <a:p>
            <a:pPr>
              <a:lnSpc>
                <a:spcPct val="80000"/>
              </a:lnSpc>
            </a:pPr>
            <a:r>
              <a:rPr lang="cs-CZ" sz="1800" dirty="0" smtClean="0"/>
              <a:t>Materiál určený k výuce německého jazyka. Je koncipován jako přehled pojmenování vybraných druhů ovoce v německém jazyce. </a:t>
            </a:r>
            <a:endParaRPr lang="cs-CZ" sz="1800" b="1" dirty="0" smtClean="0"/>
          </a:p>
          <a:p>
            <a:pPr>
              <a:lnSpc>
                <a:spcPct val="80000"/>
              </a:lnSpc>
            </a:pPr>
            <a:r>
              <a:rPr lang="cs-CZ" sz="1800" b="1" dirty="0" smtClean="0"/>
              <a:t>Podrobný metodický popis možností použití materiálu:</a:t>
            </a:r>
            <a:endParaRPr lang="cs-CZ" sz="1800" dirty="0" smtClean="0"/>
          </a:p>
          <a:p>
            <a:pPr>
              <a:lnSpc>
                <a:spcPct val="80000"/>
              </a:lnSpc>
            </a:pPr>
            <a:r>
              <a:rPr lang="cs-CZ" sz="1800" dirty="0" smtClean="0"/>
              <a:t>DUM je zpracován pro výuku německého jazyka 9.ročníku ZŠ Bohutín na cca. jednu standardní vyučovací hodinu</a:t>
            </a:r>
            <a:r>
              <a:rPr lang="cs-CZ" sz="1800" dirty="0"/>
              <a:t>.</a:t>
            </a:r>
            <a:r>
              <a:rPr lang="cs-CZ" sz="1800" dirty="0" smtClean="0"/>
              <a:t> Prolíná se kolektivní a samostatná práce žáků. Samostatný zápis v sešitě vystřídá kolektivní doplňování obrázků ovoce zábavnou formou. Žáci doplňují české a německé názvy, učitel kliknutím potvrzuje správnost jejich odpovědí. Po samostatném překladu vět následuje společná kontrola, po té zdůraznění nutnosti konzumace ovoce  a diskuse o přísloví.  Učitel postupuje dle návodu v prezentaci. Může si také některý z úkolů vytisknout jako pracovní list. </a:t>
            </a:r>
          </a:p>
          <a:p>
            <a:pPr>
              <a:lnSpc>
                <a:spcPct val="80000"/>
              </a:lnSpc>
            </a:pPr>
            <a:r>
              <a:rPr lang="cs-CZ" sz="1800" dirty="0"/>
              <a:t>Zdroj obrázků: Galerie MS </a:t>
            </a:r>
            <a:r>
              <a:rPr lang="cs-CZ" sz="1800" dirty="0" smtClean="0"/>
              <a:t>Klipart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cs-CZ" sz="1800" dirty="0" smtClean="0"/>
          </a:p>
        </p:txBody>
      </p:sp>
    </p:spTree>
    <p:extLst>
      <p:ext uri="{BB962C8B-B14F-4D97-AF65-F5344CB8AC3E}">
        <p14:creationId xmlns:p14="http://schemas.microsoft.com/office/powerpoint/2010/main" val="42896231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erodynamika">
  <a:themeElements>
    <a:clrScheme name="Aerodynamika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Aerodynamika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erodynamika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544</TotalTime>
  <Words>236</Words>
  <Application>Microsoft Office PowerPoint</Application>
  <PresentationFormat>Předvádění na obrazovce (4:3)</PresentationFormat>
  <Paragraphs>98</Paragraphs>
  <Slides>9</Slides>
  <Notes>3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Aerodynamika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ucitel</dc:creator>
  <cp:lastModifiedBy>ucitel</cp:lastModifiedBy>
  <cp:revision>68</cp:revision>
  <dcterms:created xsi:type="dcterms:W3CDTF">2013-04-24T11:15:12Z</dcterms:created>
  <dcterms:modified xsi:type="dcterms:W3CDTF">2013-05-27T19:03:49Z</dcterms:modified>
</cp:coreProperties>
</file>